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24" r:id="rId1"/>
  </p:sldMasterIdLst>
  <p:notesMasterIdLst>
    <p:notesMasterId r:id="rId66"/>
  </p:notesMasterIdLst>
  <p:handoutMasterIdLst>
    <p:handoutMasterId r:id="rId67"/>
  </p:handoutMasterIdLst>
  <p:sldIdLst>
    <p:sldId id="256" r:id="rId2"/>
    <p:sldId id="262" r:id="rId3"/>
    <p:sldId id="268" r:id="rId4"/>
    <p:sldId id="320" r:id="rId5"/>
    <p:sldId id="321" r:id="rId6"/>
    <p:sldId id="312" r:id="rId7"/>
    <p:sldId id="311" r:id="rId8"/>
    <p:sldId id="322" r:id="rId9"/>
    <p:sldId id="323" r:id="rId10"/>
    <p:sldId id="324" r:id="rId11"/>
    <p:sldId id="313" r:id="rId12"/>
    <p:sldId id="325" r:id="rId13"/>
    <p:sldId id="328" r:id="rId14"/>
    <p:sldId id="329" r:id="rId15"/>
    <p:sldId id="330" r:id="rId16"/>
    <p:sldId id="327" r:id="rId17"/>
    <p:sldId id="326" r:id="rId18"/>
    <p:sldId id="332" r:id="rId19"/>
    <p:sldId id="333" r:id="rId20"/>
    <p:sldId id="334" r:id="rId21"/>
    <p:sldId id="337" r:id="rId22"/>
    <p:sldId id="335" r:id="rId23"/>
    <p:sldId id="336" r:id="rId24"/>
    <p:sldId id="314" r:id="rId25"/>
    <p:sldId id="338" r:id="rId26"/>
    <p:sldId id="340" r:id="rId27"/>
    <p:sldId id="339" r:id="rId28"/>
    <p:sldId id="316" r:id="rId29"/>
    <p:sldId id="341" r:id="rId30"/>
    <p:sldId id="342" r:id="rId31"/>
    <p:sldId id="345" r:id="rId32"/>
    <p:sldId id="343" r:id="rId33"/>
    <p:sldId id="344" r:id="rId34"/>
    <p:sldId id="346" r:id="rId35"/>
    <p:sldId id="349" r:id="rId36"/>
    <p:sldId id="348" r:id="rId37"/>
    <p:sldId id="350" r:id="rId38"/>
    <p:sldId id="351" r:id="rId39"/>
    <p:sldId id="317" r:id="rId40"/>
    <p:sldId id="353" r:id="rId41"/>
    <p:sldId id="352" r:id="rId42"/>
    <p:sldId id="354" r:id="rId43"/>
    <p:sldId id="355" r:id="rId44"/>
    <p:sldId id="357" r:id="rId45"/>
    <p:sldId id="356" r:id="rId46"/>
    <p:sldId id="358" r:id="rId47"/>
    <p:sldId id="364" r:id="rId48"/>
    <p:sldId id="365" r:id="rId49"/>
    <p:sldId id="366" r:id="rId50"/>
    <p:sldId id="362" r:id="rId51"/>
    <p:sldId id="318" r:id="rId52"/>
    <p:sldId id="360" r:id="rId53"/>
    <p:sldId id="359" r:id="rId54"/>
    <p:sldId id="363" r:id="rId55"/>
    <p:sldId id="376" r:id="rId56"/>
    <p:sldId id="370" r:id="rId57"/>
    <p:sldId id="369" r:id="rId58"/>
    <p:sldId id="367" r:id="rId59"/>
    <p:sldId id="368" r:id="rId60"/>
    <p:sldId id="372" r:id="rId61"/>
    <p:sldId id="373" r:id="rId62"/>
    <p:sldId id="371" r:id="rId63"/>
    <p:sldId id="375" r:id="rId64"/>
    <p:sldId id="374" r:id="rId65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726" autoAdjust="0"/>
    <p:restoredTop sz="97617" autoAdjust="0"/>
  </p:normalViewPr>
  <p:slideViewPr>
    <p:cSldViewPr>
      <p:cViewPr>
        <p:scale>
          <a:sx n="100" d="100"/>
          <a:sy n="100" d="100"/>
        </p:scale>
        <p:origin x="-3198" y="-18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5766"/>
    </p:cViewPr>
  </p:sorterViewPr>
  <p:notesViewPr>
    <p:cSldViewPr>
      <p:cViewPr varScale="1">
        <p:scale>
          <a:sx n="141" d="100"/>
          <a:sy n="141" d="100"/>
        </p:scale>
        <p:origin x="-1332" y="-12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C269C3-C25E-41E8-815A-55A10694EC72}" type="datetimeFigureOut">
              <a:rPr lang="ko-KR" altLang="en-US" smtClean="0"/>
              <a:t>2017-03-06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570691-BFF7-46A3-A51C-EDFA8C5FB6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901113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E0290A-1521-4E2C-B981-7952210E2E19}" type="datetimeFigureOut">
              <a:rPr lang="ko-KR" altLang="en-US" smtClean="0"/>
              <a:t>2017-03-06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2EE1D8-CF94-4B34-B47A-3155D616A2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06289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2EE1D8-CF94-4B34-B47A-3155D616A20C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47635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2EE1D8-CF94-4B34-B47A-3155D616A20C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50565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직사각형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제목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  <a:prstGeom prst="rect">
            <a:avLst/>
          </a:prstGeom>
        </p:spPr>
        <p:txBody>
          <a:bodyPr anchor="b"/>
          <a:lstStyle>
            <a:lvl1pPr>
              <a:defRPr cap="all" baseline="0"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9" name="부제목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ko-KR" altLang="en-US" smtClean="0"/>
              <a:t>마스터 부제목 스타일 편집</a:t>
            </a:r>
            <a:endParaRPr kumimoji="0" lang="en-US"/>
          </a:p>
        </p:txBody>
      </p:sp>
      <p:sp>
        <p:nvSpPr>
          <p:cNvPr id="28" name="날짜 개체 틀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pPr algn="ctr" eaLnBrk="1" latinLnBrk="0" hangingPunct="1"/>
            <a:fld id="{23A271A1-F6D6-438B-A432-4747EE7ECD40}" type="datetimeFigureOut">
              <a:rPr lang="en-US" smtClean="0"/>
              <a:pPr algn="ctr" eaLnBrk="1" latinLnBrk="0" hangingPunct="1"/>
              <a:t>3/6/2017</a:t>
            </a:fld>
            <a:endParaRPr lang="en-US" sz="2000" dirty="0">
              <a:solidFill>
                <a:srgbClr val="FFFFFF"/>
              </a:solidFill>
            </a:endParaRPr>
          </a:p>
        </p:txBody>
      </p:sp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pPr algn="r" eaLnBrk="1" latinLnBrk="0" hangingPunct="1"/>
            <a:endParaRPr kumimoji="0" lang="en-US" dirty="0">
              <a:solidFill>
                <a:schemeClr val="tx2"/>
              </a:solidFill>
            </a:endParaRPr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0C94032-CD4C-4C25-B0C2-CEC720522D92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chemeClr val="tx2"/>
              </a:solidFill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536" y="44624"/>
            <a:ext cx="8569306" cy="720000"/>
          </a:xfrm>
          <a:prstGeom prst="rect">
            <a:avLst/>
          </a:prstGeom>
        </p:spPr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395536" y="1340768"/>
            <a:ext cx="4104456" cy="5040560"/>
          </a:xfrm>
          <a:prstGeom prst="rect">
            <a:avLst/>
          </a:prstGeo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4572000" y="1340768"/>
            <a:ext cx="4392488" cy="5040560"/>
          </a:xfrm>
          <a:prstGeom prst="rect">
            <a:avLst/>
          </a:prstGeo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8" name="날짜 개체 틀 7"/>
          <p:cNvSpPr>
            <a:spLocks noGrp="1"/>
          </p:cNvSpPr>
          <p:nvPr>
            <p:ph type="dt" sz="half" idx="15"/>
          </p:nvPr>
        </p:nvSpPr>
        <p:spPr>
          <a:xfrm>
            <a:off x="6297488" y="6448251"/>
            <a:ext cx="2667000" cy="365125"/>
          </a:xfrm>
          <a:prstGeom prst="rect">
            <a:avLst/>
          </a:prstGeom>
        </p:spPr>
        <p:txBody>
          <a:bodyPr rtlCol="0"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3/6/2017</a:t>
            </a:fld>
            <a:endParaRPr 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6"/>
          </p:nvPr>
        </p:nvSpPr>
        <p:spPr>
          <a:xfrm>
            <a:off x="0" y="764704"/>
            <a:ext cx="395536" cy="244476"/>
          </a:xfrm>
          <a:prstGeom prst="rect">
            <a:avLst/>
          </a:prstGeom>
        </p:spPr>
        <p:txBody>
          <a:bodyPr rtlCol="0"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/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7"/>
          </p:nvPr>
        </p:nvSpPr>
        <p:spPr>
          <a:xfrm>
            <a:off x="396000" y="6448057"/>
            <a:ext cx="5634683" cy="365125"/>
          </a:xfrm>
          <a:prstGeom prst="rect">
            <a:avLst/>
          </a:prstGeom>
        </p:spPr>
        <p:txBody>
          <a:bodyPr rtlCol="0"/>
          <a:lstStyle/>
          <a:p>
            <a:endParaRPr kumimoji="0"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395536" y="2060848"/>
            <a:ext cx="4248472" cy="4320480"/>
          </a:xfrm>
          <a:prstGeom prst="rect">
            <a:avLst/>
          </a:prstGeo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quarter" idx="4"/>
          </p:nvPr>
        </p:nvSpPr>
        <p:spPr>
          <a:xfrm>
            <a:off x="4728592" y="2079848"/>
            <a:ext cx="4248000" cy="4301480"/>
          </a:xfrm>
          <a:prstGeom prst="rect">
            <a:avLst/>
          </a:prstGeom>
        </p:spPr>
        <p:txBody>
          <a:bodyPr/>
          <a:lstStyle/>
          <a:p>
            <a:pPr lvl="0" eaLnBrk="1" latinLnBrk="0" hangingPunct="1"/>
            <a:r>
              <a:rPr lang="ko-KR" altLang="en-US" dirty="0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dirty="0" smtClean="0"/>
              <a:t>둘째 수준</a:t>
            </a:r>
          </a:p>
          <a:p>
            <a:pPr lvl="2" eaLnBrk="1" latinLnBrk="0" hangingPunct="1"/>
            <a:r>
              <a:rPr lang="ko-KR" altLang="en-US" dirty="0" smtClean="0"/>
              <a:t>셋째 수준</a:t>
            </a:r>
          </a:p>
          <a:p>
            <a:pPr lvl="3" eaLnBrk="1" latinLnBrk="0" hangingPunct="1"/>
            <a:r>
              <a:rPr lang="ko-KR" altLang="en-US" dirty="0" smtClean="0"/>
              <a:t>넷째 수준</a:t>
            </a:r>
          </a:p>
          <a:p>
            <a:pPr lvl="4" eaLnBrk="1" latinLnBrk="0" hangingPunct="1"/>
            <a:r>
              <a:rPr lang="ko-KR" altLang="en-US" dirty="0" smtClean="0"/>
              <a:t>다섯째 수준</a:t>
            </a:r>
            <a:endParaRPr kumimoji="0" lang="en-US" dirty="0"/>
          </a:p>
        </p:txBody>
      </p:sp>
      <p:sp>
        <p:nvSpPr>
          <p:cNvPr id="10" name="날짜 개체 틀 9"/>
          <p:cNvSpPr>
            <a:spLocks noGrp="1"/>
          </p:cNvSpPr>
          <p:nvPr>
            <p:ph type="dt" sz="half" idx="15"/>
          </p:nvPr>
        </p:nvSpPr>
        <p:spPr>
          <a:xfrm>
            <a:off x="6297488" y="6448251"/>
            <a:ext cx="2667000" cy="365125"/>
          </a:xfrm>
          <a:prstGeom prst="rect">
            <a:avLst/>
          </a:prstGeom>
        </p:spPr>
        <p:txBody>
          <a:bodyPr rtlCol="0"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3/6/2017</a:t>
            </a:fld>
            <a:endParaRPr lang="en-US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6"/>
          </p:nvPr>
        </p:nvSpPr>
        <p:spPr>
          <a:xfrm>
            <a:off x="0" y="764704"/>
            <a:ext cx="395536" cy="244476"/>
          </a:xfrm>
          <a:prstGeom prst="rect">
            <a:avLst/>
          </a:prstGeom>
        </p:spPr>
        <p:txBody>
          <a:bodyPr rtlCol="0"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7"/>
          </p:nvPr>
        </p:nvSpPr>
        <p:spPr>
          <a:xfrm>
            <a:off x="396000" y="6448057"/>
            <a:ext cx="5634683" cy="365125"/>
          </a:xfrm>
          <a:prstGeom prst="rect">
            <a:avLst/>
          </a:prstGeom>
        </p:spPr>
        <p:txBody>
          <a:bodyPr rtlCol="0"/>
          <a:lstStyle/>
          <a:p>
            <a:endParaRPr kumimoji="0" lang="en-US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"/>
          </p:nvPr>
        </p:nvSpPr>
        <p:spPr>
          <a:xfrm>
            <a:off x="395536" y="1340768"/>
            <a:ext cx="4248472" cy="640080"/>
          </a:xfrm>
          <a:prstGeom prst="rect">
            <a:avLst/>
          </a:prstGeo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 dirty="0" smtClean="0"/>
              <a:t>마스터 텍스트 스타일을 편집합니다</a:t>
            </a: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3"/>
          </p:nvPr>
        </p:nvSpPr>
        <p:spPr>
          <a:xfrm>
            <a:off x="4716016" y="1348760"/>
            <a:ext cx="4248000" cy="640080"/>
          </a:xfrm>
          <a:prstGeom prst="rect">
            <a:avLst/>
          </a:prstGeo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17" name="제목 개체 틀 21"/>
          <p:cNvSpPr>
            <a:spLocks noGrp="1"/>
          </p:cNvSpPr>
          <p:nvPr>
            <p:ph type="title"/>
          </p:nvPr>
        </p:nvSpPr>
        <p:spPr>
          <a:xfrm>
            <a:off x="395536" y="44624"/>
            <a:ext cx="8569306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ko-KR" altLang="en-US" dirty="0" smtClean="0"/>
              <a:t>마스터 제목 스타일 편집</a:t>
            </a:r>
            <a:endParaRPr kumimoji="0"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536" y="44624"/>
            <a:ext cx="8569306" cy="720000"/>
          </a:xfrm>
          <a:prstGeom prst="rect">
            <a:avLst/>
          </a:prstGeom>
        </p:spPr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6297488" y="6448251"/>
            <a:ext cx="2667000" cy="365125"/>
          </a:xfrm>
          <a:prstGeom prst="rect">
            <a:avLst/>
          </a:prstGeom>
        </p:spPr>
        <p:txBody>
          <a:bodyPr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3/6/2017</a:t>
            </a:fld>
            <a:endParaRPr 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396000" y="6448057"/>
            <a:ext cx="5634683" cy="365125"/>
          </a:xfrm>
          <a:prstGeom prst="rect">
            <a:avLst/>
          </a:prstGeom>
        </p:spPr>
        <p:txBody>
          <a:bodyPr/>
          <a:lstStyle/>
          <a:p>
            <a:endParaRPr kumimoji="0"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0" y="764704"/>
            <a:ext cx="395536" cy="24447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F0C94032-CD4C-4C25-B0C2-CEC720522D92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6297488" y="6448251"/>
            <a:ext cx="2667000" cy="365125"/>
          </a:xfrm>
          <a:prstGeom prst="rect">
            <a:avLst/>
          </a:prstGeom>
        </p:spPr>
        <p:txBody>
          <a:bodyPr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3/6/2017</a:t>
            </a:fld>
            <a:endParaRPr 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396000" y="6448057"/>
            <a:ext cx="5634683" cy="365125"/>
          </a:xfrm>
          <a:prstGeom prst="rect">
            <a:avLst/>
          </a:prstGeom>
        </p:spPr>
        <p:txBody>
          <a:bodyPr/>
          <a:lstStyle/>
          <a:p>
            <a:endParaRPr kumimoji="0"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0C94032-CD4C-4C25-B0C2-CEC720522D92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297488" y="6376243"/>
            <a:ext cx="2667000" cy="365125"/>
          </a:xfrm>
          <a:prstGeom prst="rect">
            <a:avLst/>
          </a:prstGeom>
        </p:spPr>
        <p:txBody>
          <a:bodyPr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3/6/2017</a:t>
            </a:fld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96000" y="6376049"/>
            <a:ext cx="5634683" cy="365125"/>
          </a:xfrm>
          <a:prstGeom prst="rect">
            <a:avLst/>
          </a:prstGeom>
        </p:spPr>
        <p:txBody>
          <a:bodyPr/>
          <a:lstStyle/>
          <a:p>
            <a:endParaRPr kumimoji="0"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0" y="764704"/>
            <a:ext cx="395536" cy="24447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F0C94032-CD4C-4C25-B0C2-CEC720522D92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rgbClr val="FFFFFF"/>
              </a:solidFill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395536" y="1052736"/>
            <a:ext cx="1800200" cy="5256584"/>
          </a:xfrm>
          <a:prstGeom prst="rect">
            <a:avLst/>
          </a:prstGeo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2267744" y="1052736"/>
            <a:ext cx="6696744" cy="5256584"/>
          </a:xfrm>
          <a:prstGeom prst="rect">
            <a:avLst/>
          </a:prstGeo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prstGeom prst="rect">
            <a:avLst/>
          </a:prstGeo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ko-KR" altLang="en-US" smtClean="0"/>
              <a:t>그림을 추가하려면 아이콘을 클릭하십시오</a:t>
            </a:r>
            <a:endParaRPr kumimoji="0" 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69368" y="836712"/>
            <a:ext cx="6523112" cy="3600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800">
                <a:solidFill>
                  <a:schemeClr val="accent1">
                    <a:lumMod val="75000"/>
                  </a:schemeClr>
                </a:solidFill>
              </a:defRPr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8" name="직사각형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1" name="직사각형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  <a:prstGeom prst="rect">
            <a:avLst/>
          </a:prstGeom>
        </p:spPr>
        <p:txBody>
          <a:bodyPr rtlCol="0"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3/6/2017</a:t>
            </a:fld>
            <a:endParaRPr 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  <a:prstGeom prst="rect">
            <a:avLst/>
          </a:prstGeom>
        </p:spPr>
        <p:txBody>
          <a:bodyPr rtlCol="0"/>
          <a:lstStyle>
            <a:lvl1pPr>
              <a:defRPr sz="2800"/>
            </a:lvl1pPr>
          </a:lstStyle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2800" dirty="0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  <a:prstGeom prst="rect">
            <a:avLst/>
          </a:prstGeom>
        </p:spPr>
        <p:txBody>
          <a:bodyPr rtlCol="0"/>
          <a:lstStyle/>
          <a:p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536" y="44624"/>
            <a:ext cx="8569306" cy="720000"/>
          </a:xfrm>
          <a:prstGeom prst="rect">
            <a:avLst/>
          </a:prstGeom>
        </p:spPr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395536" y="1033686"/>
            <a:ext cx="8569306" cy="5419650"/>
          </a:xfrm>
          <a:prstGeom prst="rect">
            <a:avLst/>
          </a:prstGeom>
        </p:spPr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297488" y="6448251"/>
            <a:ext cx="2667000" cy="365125"/>
          </a:xfrm>
          <a:prstGeom prst="rect">
            <a:avLst/>
          </a:prstGeom>
        </p:spPr>
        <p:txBody>
          <a:bodyPr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3/6/2017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96000" y="6448057"/>
            <a:ext cx="5634683" cy="365125"/>
          </a:xfrm>
          <a:prstGeom prst="rect">
            <a:avLst/>
          </a:prstGeom>
        </p:spPr>
        <p:txBody>
          <a:bodyPr/>
          <a:lstStyle/>
          <a:p>
            <a:endParaRPr kumimoji="0"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0" y="764704"/>
            <a:ext cx="395536" cy="244476"/>
          </a:xfrm>
          <a:prstGeom prst="rect">
            <a:avLst/>
          </a:prstGeom>
        </p:spPr>
        <p:txBody>
          <a:bodyPr/>
          <a:lstStyle/>
          <a:p>
            <a:fld id="{F0C94032-CD4C-4C25-B0C2-CEC720522D92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  <a:prstGeom prst="rect">
            <a:avLst/>
          </a:prstGeom>
        </p:spPr>
        <p:txBody>
          <a:bodyPr vert="eaVert"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  <a:prstGeom prst="rect">
            <a:avLst/>
          </a:prstGeom>
        </p:spPr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  <a:prstGeom prst="rect">
            <a:avLst/>
          </a:prstGeom>
        </p:spPr>
        <p:txBody>
          <a:bodyPr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3/6/2017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  <a:prstGeom prst="rect">
            <a:avLst/>
          </a:prstGeom>
        </p:spPr>
        <p:txBody>
          <a:bodyPr/>
          <a:lstStyle/>
          <a:p>
            <a:endParaRPr kumimoji="0" lang="en-US" dirty="0"/>
          </a:p>
        </p:txBody>
      </p:sp>
      <p:sp>
        <p:nvSpPr>
          <p:cNvPr id="7" name="직사각형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  <a:prstGeom prst="rect">
            <a:avLst/>
          </a:prstGeom>
        </p:spPr>
        <p:txBody>
          <a:bodyPr/>
          <a:lstStyle/>
          <a:p>
            <a:fld id="{F0C94032-CD4C-4C25-B0C2-CEC720522D92}" type="slidenum">
              <a:rPr kumimoji="0" lang="en-US" smtClean="0"/>
              <a:pPr eaLnBrk="1" latinLnBrk="0" hangingPunct="1"/>
              <a:t>‹#›</a:t>
            </a:fld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날짜 개체 틀 22"/>
          <p:cNvSpPr>
            <a:spLocks noGrp="1"/>
          </p:cNvSpPr>
          <p:nvPr>
            <p:ph type="dt" sz="half" idx="10"/>
          </p:nvPr>
        </p:nvSpPr>
        <p:spPr>
          <a:xfrm>
            <a:off x="6297488" y="6448251"/>
            <a:ext cx="2667000" cy="365125"/>
          </a:xfrm>
          <a:prstGeom prst="rect">
            <a:avLst/>
          </a:prstGeom>
        </p:spPr>
        <p:txBody>
          <a:bodyPr/>
          <a:lstStyle/>
          <a:p>
            <a:fld id="{23A271A1-F6D6-438B-A432-4747EE7ECD40}" type="datetimeFigureOut">
              <a:rPr lang="en-US" smtClean="0"/>
              <a:pPr/>
              <a:t>3/6/2017</a:t>
            </a:fld>
            <a:endParaRPr lang="en-US" dirty="0"/>
          </a:p>
        </p:txBody>
      </p:sp>
      <p:sp>
        <p:nvSpPr>
          <p:cNvPr id="24" name="바닥글 개체 틀 23"/>
          <p:cNvSpPr>
            <a:spLocks noGrp="1"/>
          </p:cNvSpPr>
          <p:nvPr>
            <p:ph type="ftr" sz="quarter" idx="11"/>
          </p:nvPr>
        </p:nvSpPr>
        <p:spPr>
          <a:xfrm>
            <a:off x="396000" y="6448057"/>
            <a:ext cx="5634683" cy="365125"/>
          </a:xfrm>
          <a:prstGeom prst="rect">
            <a:avLst/>
          </a:prstGeom>
        </p:spPr>
        <p:txBody>
          <a:bodyPr/>
          <a:lstStyle/>
          <a:p>
            <a:pPr algn="r" eaLnBrk="1" latinLnBrk="0" hangingPunct="1"/>
            <a:endParaRPr kumimoji="0" lang="en-US" sz="1400" dirty="0">
              <a:solidFill>
                <a:schemeClr val="tx2"/>
              </a:solidFill>
            </a:endParaRPr>
          </a:p>
        </p:txBody>
      </p:sp>
      <p:sp>
        <p:nvSpPr>
          <p:cNvPr id="25" name="슬라이드 번호 개체 틀 24"/>
          <p:cNvSpPr>
            <a:spLocks noGrp="1"/>
          </p:cNvSpPr>
          <p:nvPr>
            <p:ph type="sldNum" sz="quarter" idx="12"/>
          </p:nvPr>
        </p:nvSpPr>
        <p:spPr>
          <a:xfrm>
            <a:off x="0" y="764704"/>
            <a:ext cx="395536" cy="244476"/>
          </a:xfrm>
          <a:prstGeom prst="rect">
            <a:avLst/>
          </a:prstGeom>
        </p:spPr>
        <p:txBody>
          <a:bodyPr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400" b="1" dirty="0">
              <a:solidFill>
                <a:srgbClr val="FFFFFF"/>
              </a:solidFill>
            </a:endParaRPr>
          </a:p>
        </p:txBody>
      </p:sp>
      <p:sp>
        <p:nvSpPr>
          <p:cNvPr id="8" name="제목 개체 틀 21"/>
          <p:cNvSpPr>
            <a:spLocks noGrp="1"/>
          </p:cNvSpPr>
          <p:nvPr>
            <p:ph type="title"/>
          </p:nvPr>
        </p:nvSpPr>
        <p:spPr>
          <a:xfrm>
            <a:off x="395536" y="44624"/>
            <a:ext cx="8569306" cy="7200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ko-KR" altLang="en-US" dirty="0" smtClean="0"/>
              <a:t>마스터 제목 스타일 편집</a:t>
            </a:r>
            <a:endParaRPr kumimoji="0" lang="en-US" dirty="0"/>
          </a:p>
        </p:txBody>
      </p:sp>
      <p:sp>
        <p:nvSpPr>
          <p:cNvPr id="9" name="텍스트 개체 틀 12"/>
          <p:cNvSpPr>
            <a:spLocks noGrp="1"/>
          </p:cNvSpPr>
          <p:nvPr>
            <p:ph idx="1"/>
          </p:nvPr>
        </p:nvSpPr>
        <p:spPr>
          <a:xfrm>
            <a:off x="395536" y="1033686"/>
            <a:ext cx="8569306" cy="541965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 dirty="0" smtClean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dirty="0" smtClean="0"/>
              <a:t>둘째 수준</a:t>
            </a:r>
          </a:p>
          <a:p>
            <a:pPr lvl="2" eaLnBrk="1" latinLnBrk="0" hangingPunct="1"/>
            <a:r>
              <a:rPr kumimoji="0" lang="ko-KR" altLang="en-US" dirty="0" smtClean="0"/>
              <a:t>셋째 수준</a:t>
            </a:r>
          </a:p>
          <a:p>
            <a:pPr lvl="3" eaLnBrk="1" latinLnBrk="0" hangingPunct="1"/>
            <a:r>
              <a:rPr kumimoji="0" lang="ko-KR" altLang="en-US" dirty="0" smtClean="0"/>
              <a:t>넷째 수준</a:t>
            </a:r>
          </a:p>
          <a:p>
            <a:pPr lvl="4" eaLnBrk="1" latinLnBrk="0" hangingPunct="1"/>
            <a:r>
              <a:rPr kumimoji="0" lang="ko-KR" altLang="en-US" dirty="0" smtClean="0"/>
              <a:t>다섯째 수준</a:t>
            </a:r>
            <a:endParaRPr kumimoji="0"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날짜 개체 틀 22"/>
          <p:cNvSpPr>
            <a:spLocks noGrp="1"/>
          </p:cNvSpPr>
          <p:nvPr>
            <p:ph type="dt" sz="half" idx="10"/>
          </p:nvPr>
        </p:nvSpPr>
        <p:spPr>
          <a:xfrm>
            <a:off x="6297488" y="6448251"/>
            <a:ext cx="2667000" cy="365125"/>
          </a:xfrm>
          <a:prstGeom prst="rect">
            <a:avLst/>
          </a:prstGeom>
        </p:spPr>
        <p:txBody>
          <a:bodyPr/>
          <a:lstStyle/>
          <a:p>
            <a:fld id="{23A271A1-F6D6-438B-A432-4747EE7ECD40}" type="datetimeFigureOut">
              <a:rPr lang="en-US" smtClean="0"/>
              <a:pPr/>
              <a:t>3/6/2017</a:t>
            </a:fld>
            <a:endParaRPr lang="en-US" dirty="0"/>
          </a:p>
        </p:txBody>
      </p:sp>
      <p:sp>
        <p:nvSpPr>
          <p:cNvPr id="24" name="바닥글 개체 틀 23"/>
          <p:cNvSpPr>
            <a:spLocks noGrp="1"/>
          </p:cNvSpPr>
          <p:nvPr>
            <p:ph type="ftr" sz="quarter" idx="11"/>
          </p:nvPr>
        </p:nvSpPr>
        <p:spPr>
          <a:xfrm>
            <a:off x="396000" y="6448057"/>
            <a:ext cx="5634683" cy="365125"/>
          </a:xfrm>
          <a:prstGeom prst="rect">
            <a:avLst/>
          </a:prstGeom>
        </p:spPr>
        <p:txBody>
          <a:bodyPr/>
          <a:lstStyle/>
          <a:p>
            <a:pPr algn="r" eaLnBrk="1" latinLnBrk="0" hangingPunct="1"/>
            <a:endParaRPr kumimoji="0" lang="en-US" sz="1400" dirty="0">
              <a:solidFill>
                <a:schemeClr val="tx2"/>
              </a:solidFill>
            </a:endParaRPr>
          </a:p>
        </p:txBody>
      </p:sp>
      <p:sp>
        <p:nvSpPr>
          <p:cNvPr id="25" name="슬라이드 번호 개체 틀 24"/>
          <p:cNvSpPr>
            <a:spLocks noGrp="1"/>
          </p:cNvSpPr>
          <p:nvPr>
            <p:ph type="sldNum" sz="quarter" idx="12"/>
          </p:nvPr>
        </p:nvSpPr>
        <p:spPr>
          <a:xfrm>
            <a:off x="0" y="764704"/>
            <a:ext cx="395536" cy="244476"/>
          </a:xfrm>
          <a:prstGeom prst="rect">
            <a:avLst/>
          </a:prstGeom>
        </p:spPr>
        <p:txBody>
          <a:bodyPr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400" b="1" dirty="0">
              <a:solidFill>
                <a:srgbClr val="FFFFFF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536" y="44624"/>
            <a:ext cx="8569306" cy="720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36527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날짜 개체 틀 22"/>
          <p:cNvSpPr>
            <a:spLocks noGrp="1"/>
          </p:cNvSpPr>
          <p:nvPr>
            <p:ph type="dt" sz="half" idx="10"/>
          </p:nvPr>
        </p:nvSpPr>
        <p:spPr>
          <a:xfrm>
            <a:off x="6297488" y="6448251"/>
            <a:ext cx="2667000" cy="365125"/>
          </a:xfrm>
          <a:prstGeom prst="rect">
            <a:avLst/>
          </a:prstGeom>
        </p:spPr>
        <p:txBody>
          <a:bodyPr/>
          <a:lstStyle/>
          <a:p>
            <a:fld id="{23A271A1-F6D6-438B-A432-4747EE7ECD40}" type="datetimeFigureOut">
              <a:rPr lang="en-US" smtClean="0"/>
              <a:pPr/>
              <a:t>3/6/2017</a:t>
            </a:fld>
            <a:endParaRPr lang="en-US" dirty="0"/>
          </a:p>
        </p:txBody>
      </p:sp>
      <p:sp>
        <p:nvSpPr>
          <p:cNvPr id="24" name="바닥글 개체 틀 23"/>
          <p:cNvSpPr>
            <a:spLocks noGrp="1"/>
          </p:cNvSpPr>
          <p:nvPr>
            <p:ph type="ftr" sz="quarter" idx="11"/>
          </p:nvPr>
        </p:nvSpPr>
        <p:spPr>
          <a:xfrm>
            <a:off x="396000" y="6448057"/>
            <a:ext cx="5634683" cy="365125"/>
          </a:xfrm>
          <a:prstGeom prst="rect">
            <a:avLst/>
          </a:prstGeom>
        </p:spPr>
        <p:txBody>
          <a:bodyPr/>
          <a:lstStyle/>
          <a:p>
            <a:pPr algn="r" eaLnBrk="1" latinLnBrk="0" hangingPunct="1"/>
            <a:endParaRPr kumimoji="0" lang="en-US" sz="1400" dirty="0">
              <a:solidFill>
                <a:schemeClr val="tx2"/>
              </a:solidFill>
            </a:endParaRPr>
          </a:p>
        </p:txBody>
      </p:sp>
      <p:sp>
        <p:nvSpPr>
          <p:cNvPr id="25" name="슬라이드 번호 개체 틀 24"/>
          <p:cNvSpPr>
            <a:spLocks noGrp="1"/>
          </p:cNvSpPr>
          <p:nvPr>
            <p:ph type="sldNum" sz="quarter" idx="12"/>
          </p:nvPr>
        </p:nvSpPr>
        <p:spPr>
          <a:xfrm>
            <a:off x="0" y="764704"/>
            <a:ext cx="395536" cy="244476"/>
          </a:xfrm>
          <a:prstGeom prst="rect">
            <a:avLst/>
          </a:prstGeom>
        </p:spPr>
        <p:txBody>
          <a:bodyPr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400" b="1" dirty="0">
              <a:solidFill>
                <a:srgbClr val="FFFFFF"/>
              </a:solidFill>
            </a:endParaRPr>
          </a:p>
        </p:txBody>
      </p:sp>
      <p:sp>
        <p:nvSpPr>
          <p:cNvPr id="5" name="내용 개체 틀 4"/>
          <p:cNvSpPr>
            <a:spLocks noGrp="1"/>
          </p:cNvSpPr>
          <p:nvPr>
            <p:ph sz="quarter" idx="13"/>
          </p:nvPr>
        </p:nvSpPr>
        <p:spPr>
          <a:xfrm>
            <a:off x="395288" y="1033611"/>
            <a:ext cx="8569325" cy="54006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제목 개체 틀 21"/>
          <p:cNvSpPr>
            <a:spLocks noGrp="1"/>
          </p:cNvSpPr>
          <p:nvPr>
            <p:ph type="title"/>
          </p:nvPr>
        </p:nvSpPr>
        <p:spPr>
          <a:xfrm>
            <a:off x="395536" y="44624"/>
            <a:ext cx="8569306" cy="72000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>
              <a:defRPr sz="3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kumimoji="0" lang="ko-KR" altLang="en-US" dirty="0" smtClean="0"/>
              <a:t>마스터 제목 스타일 편집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2077509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날짜 개체 틀 22"/>
          <p:cNvSpPr>
            <a:spLocks noGrp="1"/>
          </p:cNvSpPr>
          <p:nvPr>
            <p:ph type="dt" sz="half" idx="10"/>
          </p:nvPr>
        </p:nvSpPr>
        <p:spPr>
          <a:xfrm>
            <a:off x="6297488" y="6448251"/>
            <a:ext cx="2667000" cy="365125"/>
          </a:xfrm>
          <a:prstGeom prst="rect">
            <a:avLst/>
          </a:prstGeom>
        </p:spPr>
        <p:txBody>
          <a:bodyPr/>
          <a:lstStyle/>
          <a:p>
            <a:fld id="{23A271A1-F6D6-438B-A432-4747EE7ECD40}" type="datetimeFigureOut">
              <a:rPr lang="en-US" smtClean="0"/>
              <a:pPr/>
              <a:t>3/6/2017</a:t>
            </a:fld>
            <a:endParaRPr lang="en-US" dirty="0"/>
          </a:p>
        </p:txBody>
      </p:sp>
      <p:sp>
        <p:nvSpPr>
          <p:cNvPr id="24" name="바닥글 개체 틀 23"/>
          <p:cNvSpPr>
            <a:spLocks noGrp="1"/>
          </p:cNvSpPr>
          <p:nvPr>
            <p:ph type="ftr" sz="quarter" idx="11"/>
          </p:nvPr>
        </p:nvSpPr>
        <p:spPr>
          <a:xfrm>
            <a:off x="396000" y="6448057"/>
            <a:ext cx="5634683" cy="365125"/>
          </a:xfrm>
          <a:prstGeom prst="rect">
            <a:avLst/>
          </a:prstGeom>
        </p:spPr>
        <p:txBody>
          <a:bodyPr/>
          <a:lstStyle/>
          <a:p>
            <a:pPr algn="r" eaLnBrk="1" latinLnBrk="0" hangingPunct="1"/>
            <a:endParaRPr kumimoji="0" lang="en-US" sz="1400" dirty="0">
              <a:solidFill>
                <a:schemeClr val="tx2"/>
              </a:solidFill>
            </a:endParaRPr>
          </a:p>
        </p:txBody>
      </p:sp>
      <p:sp>
        <p:nvSpPr>
          <p:cNvPr id="25" name="슬라이드 번호 개체 틀 24"/>
          <p:cNvSpPr>
            <a:spLocks noGrp="1"/>
          </p:cNvSpPr>
          <p:nvPr>
            <p:ph type="sldNum" sz="quarter" idx="12"/>
          </p:nvPr>
        </p:nvSpPr>
        <p:spPr>
          <a:xfrm>
            <a:off x="0" y="764704"/>
            <a:ext cx="395536" cy="244476"/>
          </a:xfrm>
          <a:prstGeom prst="rect">
            <a:avLst/>
          </a:prstGeom>
        </p:spPr>
        <p:txBody>
          <a:bodyPr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400" b="1" dirty="0">
              <a:solidFill>
                <a:srgbClr val="FFFFFF"/>
              </a:solidFill>
            </a:endParaRPr>
          </a:p>
        </p:txBody>
      </p:sp>
      <p:sp>
        <p:nvSpPr>
          <p:cNvPr id="7" name="제목 개체 틀 21"/>
          <p:cNvSpPr>
            <a:spLocks noGrp="1"/>
          </p:cNvSpPr>
          <p:nvPr>
            <p:ph type="title"/>
          </p:nvPr>
        </p:nvSpPr>
        <p:spPr>
          <a:xfrm>
            <a:off x="395536" y="44624"/>
            <a:ext cx="8569306" cy="72000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>
              <a:defRPr sz="3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kumimoji="0" lang="ko-KR" altLang="en-US" dirty="0" smtClean="0"/>
              <a:t>마스터 제목 스타일 편집</a:t>
            </a:r>
            <a:endParaRPr kumimoji="0"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3"/>
          </p:nvPr>
        </p:nvSpPr>
        <p:spPr>
          <a:xfrm>
            <a:off x="107504" y="1024161"/>
            <a:ext cx="4608512" cy="525658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93085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날짜 개체 틀 22"/>
          <p:cNvSpPr>
            <a:spLocks noGrp="1"/>
          </p:cNvSpPr>
          <p:nvPr>
            <p:ph type="dt" sz="half" idx="10"/>
          </p:nvPr>
        </p:nvSpPr>
        <p:spPr>
          <a:xfrm>
            <a:off x="6297488" y="6448251"/>
            <a:ext cx="2667000" cy="365125"/>
          </a:xfrm>
          <a:prstGeom prst="rect">
            <a:avLst/>
          </a:prstGeom>
        </p:spPr>
        <p:txBody>
          <a:bodyPr/>
          <a:lstStyle/>
          <a:p>
            <a:fld id="{23A271A1-F6D6-438B-A432-4747EE7ECD40}" type="datetimeFigureOut">
              <a:rPr lang="en-US" smtClean="0"/>
              <a:pPr/>
              <a:t>3/6/2017</a:t>
            </a:fld>
            <a:endParaRPr lang="en-US" dirty="0"/>
          </a:p>
        </p:txBody>
      </p:sp>
      <p:sp>
        <p:nvSpPr>
          <p:cNvPr id="24" name="바닥글 개체 틀 23"/>
          <p:cNvSpPr>
            <a:spLocks noGrp="1"/>
          </p:cNvSpPr>
          <p:nvPr>
            <p:ph type="ftr" sz="quarter" idx="11"/>
          </p:nvPr>
        </p:nvSpPr>
        <p:spPr>
          <a:xfrm>
            <a:off x="396000" y="6448057"/>
            <a:ext cx="5634683" cy="365125"/>
          </a:xfrm>
          <a:prstGeom prst="rect">
            <a:avLst/>
          </a:prstGeom>
        </p:spPr>
        <p:txBody>
          <a:bodyPr/>
          <a:lstStyle/>
          <a:p>
            <a:pPr algn="r" eaLnBrk="1" latinLnBrk="0" hangingPunct="1"/>
            <a:endParaRPr kumimoji="0" lang="en-US" sz="1400" dirty="0">
              <a:solidFill>
                <a:schemeClr val="tx2"/>
              </a:solidFill>
            </a:endParaRPr>
          </a:p>
        </p:txBody>
      </p:sp>
      <p:sp>
        <p:nvSpPr>
          <p:cNvPr id="25" name="슬라이드 번호 개체 틀 24"/>
          <p:cNvSpPr>
            <a:spLocks noGrp="1"/>
          </p:cNvSpPr>
          <p:nvPr>
            <p:ph type="sldNum" sz="quarter" idx="12"/>
          </p:nvPr>
        </p:nvSpPr>
        <p:spPr>
          <a:xfrm>
            <a:off x="0" y="764704"/>
            <a:ext cx="395536" cy="244476"/>
          </a:xfrm>
          <a:prstGeom prst="rect">
            <a:avLst/>
          </a:prstGeom>
        </p:spPr>
        <p:txBody>
          <a:bodyPr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400" b="1" dirty="0">
              <a:solidFill>
                <a:srgbClr val="FFFFFF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3"/>
          </p:nvPr>
        </p:nvSpPr>
        <p:spPr>
          <a:xfrm>
            <a:off x="395536" y="1052736"/>
            <a:ext cx="5256584" cy="525658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8" name="제목 개체 틀 21"/>
          <p:cNvSpPr>
            <a:spLocks noGrp="1"/>
          </p:cNvSpPr>
          <p:nvPr>
            <p:ph type="title"/>
          </p:nvPr>
        </p:nvSpPr>
        <p:spPr>
          <a:xfrm>
            <a:off x="395536" y="44624"/>
            <a:ext cx="8569306" cy="72000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>
              <a:defRPr sz="3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kumimoji="0" lang="ko-KR" altLang="en-US" dirty="0" smtClean="0"/>
              <a:t>마스터 제목 스타일 편집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3146961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날짜 개체 틀 22"/>
          <p:cNvSpPr>
            <a:spLocks noGrp="1"/>
          </p:cNvSpPr>
          <p:nvPr>
            <p:ph type="dt" sz="half" idx="10"/>
          </p:nvPr>
        </p:nvSpPr>
        <p:spPr>
          <a:xfrm>
            <a:off x="6297488" y="6448251"/>
            <a:ext cx="2667000" cy="365125"/>
          </a:xfrm>
          <a:prstGeom prst="rect">
            <a:avLst/>
          </a:prstGeom>
        </p:spPr>
        <p:txBody>
          <a:bodyPr/>
          <a:lstStyle/>
          <a:p>
            <a:fld id="{23A271A1-F6D6-438B-A432-4747EE7ECD40}" type="datetimeFigureOut">
              <a:rPr lang="en-US" smtClean="0"/>
              <a:pPr/>
              <a:t>3/6/2017</a:t>
            </a:fld>
            <a:endParaRPr lang="en-US" dirty="0"/>
          </a:p>
        </p:txBody>
      </p:sp>
      <p:sp>
        <p:nvSpPr>
          <p:cNvPr id="24" name="바닥글 개체 틀 23"/>
          <p:cNvSpPr>
            <a:spLocks noGrp="1"/>
          </p:cNvSpPr>
          <p:nvPr>
            <p:ph type="ftr" sz="quarter" idx="11"/>
          </p:nvPr>
        </p:nvSpPr>
        <p:spPr>
          <a:xfrm>
            <a:off x="396000" y="6448057"/>
            <a:ext cx="5634683" cy="365125"/>
          </a:xfrm>
          <a:prstGeom prst="rect">
            <a:avLst/>
          </a:prstGeom>
        </p:spPr>
        <p:txBody>
          <a:bodyPr/>
          <a:lstStyle/>
          <a:p>
            <a:pPr algn="r" eaLnBrk="1" latinLnBrk="0" hangingPunct="1"/>
            <a:endParaRPr kumimoji="0" lang="en-US" sz="1400" dirty="0">
              <a:solidFill>
                <a:schemeClr val="tx2"/>
              </a:solidFill>
            </a:endParaRPr>
          </a:p>
        </p:txBody>
      </p:sp>
      <p:sp>
        <p:nvSpPr>
          <p:cNvPr id="25" name="슬라이드 번호 개체 틀 24"/>
          <p:cNvSpPr>
            <a:spLocks noGrp="1"/>
          </p:cNvSpPr>
          <p:nvPr>
            <p:ph type="sldNum" sz="quarter" idx="12"/>
          </p:nvPr>
        </p:nvSpPr>
        <p:spPr>
          <a:xfrm>
            <a:off x="0" y="764704"/>
            <a:ext cx="395536" cy="244476"/>
          </a:xfrm>
          <a:prstGeom prst="rect">
            <a:avLst/>
          </a:prstGeom>
        </p:spPr>
        <p:txBody>
          <a:bodyPr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400" b="1" dirty="0">
              <a:solidFill>
                <a:srgbClr val="FFFFFF"/>
              </a:solidFill>
            </a:endParaRPr>
          </a:p>
        </p:txBody>
      </p:sp>
      <p:sp>
        <p:nvSpPr>
          <p:cNvPr id="6" name="제목 개체 틀 21"/>
          <p:cNvSpPr>
            <a:spLocks noGrp="1"/>
          </p:cNvSpPr>
          <p:nvPr>
            <p:ph type="title"/>
          </p:nvPr>
        </p:nvSpPr>
        <p:spPr>
          <a:xfrm>
            <a:off x="395536" y="44624"/>
            <a:ext cx="8569306" cy="72000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>
              <a:defRPr sz="3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kumimoji="0" lang="ko-KR" altLang="en-US" dirty="0" smtClean="0"/>
              <a:t>마스터 제목 스타일 편집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1551204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quarter" idx="13"/>
          </p:nvPr>
        </p:nvSpPr>
        <p:spPr>
          <a:xfrm>
            <a:off x="395288" y="1026691"/>
            <a:ext cx="8640762" cy="5426645"/>
          </a:xfrm>
        </p:spPr>
        <p:txBody>
          <a:bodyPr>
            <a:normAutofit/>
          </a:bodyPr>
          <a:lstStyle>
            <a:lvl1pPr>
              <a:spcBef>
                <a:spcPts val="1200"/>
              </a:spcBef>
              <a:spcAft>
                <a:spcPts val="1200"/>
              </a:spcAft>
              <a:defRPr sz="1800"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23A271A1-F6D6-438B-A432-4747EE7ECD40}" type="datetimeFigureOut">
              <a:rPr lang="en-US" smtClean="0"/>
              <a:pPr/>
              <a:t>3/6/2017</a:t>
            </a:fld>
            <a:endParaRPr 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r" eaLnBrk="1" latinLnBrk="0" hangingPunct="1"/>
            <a:endParaRPr kumimoji="0" lang="en-US" sz="1400" dirty="0">
              <a:solidFill>
                <a:schemeClr val="tx2"/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400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94206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구역 머리글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>
          <a:xfrm>
            <a:off x="6297488" y="6448251"/>
            <a:ext cx="2667000" cy="365125"/>
          </a:xfrm>
          <a:prstGeom prst="rect">
            <a:avLst/>
          </a:prstGeom>
        </p:spPr>
        <p:txBody>
          <a:bodyPr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3/6/2017</a:t>
            </a:fld>
            <a:endParaRPr 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>
          <a:xfrm>
            <a:off x="396000" y="6448057"/>
            <a:ext cx="5634683" cy="365125"/>
          </a:xfrm>
          <a:prstGeom prst="rect">
            <a:avLst/>
          </a:prstGeom>
        </p:spPr>
        <p:txBody>
          <a:bodyPr/>
          <a:lstStyle/>
          <a:p>
            <a:endParaRPr kumimoji="0" lang="en-US"/>
          </a:p>
        </p:txBody>
      </p:sp>
      <p:sp>
        <p:nvSpPr>
          <p:cNvPr id="11" name="텍스트 개체 틀 2"/>
          <p:cNvSpPr>
            <a:spLocks noGrp="1"/>
          </p:cNvSpPr>
          <p:nvPr>
            <p:ph type="body" idx="1"/>
          </p:nvPr>
        </p:nvSpPr>
        <p:spPr>
          <a:xfrm>
            <a:off x="1371600" y="2527176"/>
            <a:ext cx="7123113" cy="356612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buNone/>
              <a:defRPr sz="26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15" name="직사각형 14"/>
          <p:cNvSpPr/>
          <p:nvPr userDrawn="1"/>
        </p:nvSpPr>
        <p:spPr bwMode="white">
          <a:xfrm>
            <a:off x="0" y="1524000"/>
            <a:ext cx="9144000" cy="1008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6" name="직사각형 15"/>
          <p:cNvSpPr/>
          <p:nvPr userDrawn="1"/>
        </p:nvSpPr>
        <p:spPr>
          <a:xfrm>
            <a:off x="0" y="1600200"/>
            <a:ext cx="1295400" cy="8640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7" name="직사각형 16"/>
          <p:cNvSpPr/>
          <p:nvPr userDrawn="1"/>
        </p:nvSpPr>
        <p:spPr>
          <a:xfrm>
            <a:off x="1371600" y="1600200"/>
            <a:ext cx="7772400" cy="8640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8" name="제목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8640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buNone/>
              <a:defRPr sz="4000" b="0" cap="none">
                <a:solidFill>
                  <a:srgbClr val="FFFFFF"/>
                </a:solidFill>
              </a:defRPr>
            </a:lvl1pPr>
          </a:lstStyle>
          <a:p>
            <a:r>
              <a:rPr kumimoji="0" lang="ko-KR" altLang="en-US" dirty="0" smtClean="0"/>
              <a:t>마스터 제목 스타일 편집</a:t>
            </a:r>
            <a:endParaRPr kumimoji="0" lang="en-US" dirty="0"/>
          </a:p>
        </p:txBody>
      </p:sp>
      <p:sp>
        <p:nvSpPr>
          <p:cNvPr id="19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2400" dirty="0">
              <a:solidFill>
                <a:srgbClr val="FFFFFF"/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개체 틀 21"/>
          <p:cNvSpPr>
            <a:spLocks noGrp="1"/>
          </p:cNvSpPr>
          <p:nvPr>
            <p:ph type="title"/>
          </p:nvPr>
        </p:nvSpPr>
        <p:spPr>
          <a:xfrm>
            <a:off x="395536" y="44624"/>
            <a:ext cx="8640000" cy="7200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ko-KR" altLang="en-US" dirty="0" smtClean="0"/>
              <a:t>마스터 제목 스타일 편집</a:t>
            </a:r>
            <a:endParaRPr kumimoji="0" lang="en-US" dirty="0"/>
          </a:p>
        </p:txBody>
      </p:sp>
      <p:sp>
        <p:nvSpPr>
          <p:cNvPr id="11" name="날짜 개체 틀 13"/>
          <p:cNvSpPr>
            <a:spLocks noGrp="1"/>
          </p:cNvSpPr>
          <p:nvPr>
            <p:ph type="dt" sz="half" idx="2"/>
          </p:nvPr>
        </p:nvSpPr>
        <p:spPr>
          <a:xfrm>
            <a:off x="6297488" y="6448251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23A271A1-F6D6-438B-A432-4747EE7ECD40}" type="datetimeFigureOut">
              <a:rPr lang="en-US" smtClean="0"/>
              <a:pPr/>
              <a:t>3/6/2017</a:t>
            </a:fld>
            <a:endParaRPr lang="en-US" dirty="0"/>
          </a:p>
        </p:txBody>
      </p:sp>
      <p:sp>
        <p:nvSpPr>
          <p:cNvPr id="12" name="바닥글 개체 틀 2"/>
          <p:cNvSpPr>
            <a:spLocks noGrp="1"/>
          </p:cNvSpPr>
          <p:nvPr>
            <p:ph type="ftr" sz="quarter" idx="3"/>
          </p:nvPr>
        </p:nvSpPr>
        <p:spPr>
          <a:xfrm>
            <a:off x="396000" y="6448057"/>
            <a:ext cx="5634683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 algn="r" eaLnBrk="1" latinLnBrk="0" hangingPunct="1"/>
            <a:endParaRPr kumimoji="0" lang="en-US" sz="1400" dirty="0">
              <a:solidFill>
                <a:schemeClr val="tx2"/>
              </a:solidFill>
            </a:endParaRPr>
          </a:p>
        </p:txBody>
      </p:sp>
      <p:sp>
        <p:nvSpPr>
          <p:cNvPr id="15" name="직사각형 14"/>
          <p:cNvSpPr/>
          <p:nvPr userDrawn="1"/>
        </p:nvSpPr>
        <p:spPr>
          <a:xfrm>
            <a:off x="0" y="755180"/>
            <a:ext cx="396000" cy="2160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tIns="0" bIns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6" name="직사각형 15"/>
          <p:cNvSpPr/>
          <p:nvPr userDrawn="1"/>
        </p:nvSpPr>
        <p:spPr>
          <a:xfrm>
            <a:off x="411038" y="755180"/>
            <a:ext cx="8640000" cy="2160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7" name="슬라이드 번호 개체 틀 22"/>
          <p:cNvSpPr>
            <a:spLocks noGrp="1"/>
          </p:cNvSpPr>
          <p:nvPr>
            <p:ph type="sldNum" sz="quarter" idx="4"/>
          </p:nvPr>
        </p:nvSpPr>
        <p:spPr>
          <a:xfrm>
            <a:off x="0" y="739304"/>
            <a:ext cx="395536" cy="216000"/>
          </a:xfrm>
          <a:prstGeom prst="rect">
            <a:avLst/>
          </a:prstGeom>
        </p:spPr>
        <p:txBody>
          <a:bodyPr vert="horz" lIns="0" rIns="0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400" b="1" dirty="0">
              <a:solidFill>
                <a:srgbClr val="FFFFFF"/>
              </a:solidFill>
            </a:endParaRPr>
          </a:p>
        </p:txBody>
      </p:sp>
      <p:sp>
        <p:nvSpPr>
          <p:cNvPr id="18" name="텍스트 개체 틀 12"/>
          <p:cNvSpPr>
            <a:spLocks noGrp="1"/>
          </p:cNvSpPr>
          <p:nvPr>
            <p:ph type="body" idx="1"/>
          </p:nvPr>
        </p:nvSpPr>
        <p:spPr>
          <a:xfrm>
            <a:off x="395536" y="1008286"/>
            <a:ext cx="8640000" cy="541965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 dirty="0" smtClean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dirty="0" smtClean="0"/>
              <a:t>둘째 수준</a:t>
            </a:r>
          </a:p>
          <a:p>
            <a:pPr lvl="2" eaLnBrk="1" latinLnBrk="0" hangingPunct="1"/>
            <a:r>
              <a:rPr kumimoji="0" lang="ko-KR" altLang="en-US" dirty="0" smtClean="0"/>
              <a:t>셋째 수준</a:t>
            </a:r>
          </a:p>
          <a:p>
            <a:pPr lvl="3" eaLnBrk="1" latinLnBrk="0" hangingPunct="1"/>
            <a:r>
              <a:rPr kumimoji="0" lang="ko-KR" altLang="en-US" dirty="0" smtClean="0"/>
              <a:t>넷째 수준</a:t>
            </a:r>
          </a:p>
          <a:p>
            <a:pPr lvl="4" eaLnBrk="1" latinLnBrk="0" hangingPunct="1"/>
            <a:r>
              <a:rPr kumimoji="0" lang="ko-KR" altLang="en-US" dirty="0" smtClean="0"/>
              <a:t>다섯째 수준</a:t>
            </a:r>
            <a:endParaRPr kumimoji="0"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25" r:id="rId1"/>
    <p:sldLayoutId id="2147483926" r:id="rId2"/>
    <p:sldLayoutId id="2147483937" r:id="rId3"/>
    <p:sldLayoutId id="2147483936" r:id="rId4"/>
    <p:sldLayoutId id="2147483939" r:id="rId5"/>
    <p:sldLayoutId id="2147483940" r:id="rId6"/>
    <p:sldLayoutId id="2147483938" r:id="rId7"/>
    <p:sldLayoutId id="2147483941" r:id="rId8"/>
    <p:sldLayoutId id="2147483927" r:id="rId9"/>
    <p:sldLayoutId id="2147483928" r:id="rId10"/>
    <p:sldLayoutId id="2147483929" r:id="rId11"/>
    <p:sldLayoutId id="2147483930" r:id="rId12"/>
    <p:sldLayoutId id="2147483931" r:id="rId13"/>
    <p:sldLayoutId id="2147483932" r:id="rId14"/>
    <p:sldLayoutId id="2147483933" r:id="rId15"/>
    <p:sldLayoutId id="2147483934" r:id="rId16"/>
    <p:sldLayoutId id="2147483935" r:id="rId17"/>
  </p:sldLayoutIdLst>
  <p:timing>
    <p:tnLst>
      <p:par>
        <p:cTn id="1" dur="indefinite" restart="never" nodeType="tmRoot"/>
      </p:par>
    </p:tnLst>
  </p:timing>
  <p:txStyles>
    <p:titleStyle>
      <a:lvl1pPr algn="l" rtl="0" eaLnBrk="1" latinLnBrk="1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1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1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1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1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1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1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1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1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1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 smtClean="0"/>
              <a:t>CHAPTER 08</a:t>
            </a:r>
            <a:br>
              <a:rPr lang="en-US" altLang="ko-KR" b="1" dirty="0" smtClean="0"/>
            </a:br>
            <a:r>
              <a:rPr lang="ko-KR" altLang="en-US" dirty="0"/>
              <a:t>기하학 처리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b="1" dirty="0"/>
              <a:t>PART </a:t>
            </a:r>
            <a:r>
              <a:rPr lang="en-US" altLang="ko-KR" b="1" dirty="0" smtClean="0"/>
              <a:t>02 </a:t>
            </a:r>
            <a:r>
              <a:rPr lang="ko-KR" altLang="en-US" dirty="0" smtClean="0"/>
              <a:t>영상 </a:t>
            </a:r>
            <a:r>
              <a:rPr lang="ko-KR" altLang="en-US" dirty="0"/>
              <a:t>처리와 </a:t>
            </a:r>
            <a:r>
              <a:rPr lang="en-US" altLang="ko-KR" dirty="0" err="1"/>
              <a:t>OpenCV</a:t>
            </a:r>
            <a:r>
              <a:rPr lang="en-US" altLang="ko-KR" dirty="0"/>
              <a:t> </a:t>
            </a:r>
            <a:r>
              <a:rPr lang="ko-KR" altLang="en-US" dirty="0"/>
              <a:t>함수 활용</a:t>
            </a:r>
          </a:p>
        </p:txBody>
      </p:sp>
    </p:spTree>
    <p:extLst>
      <p:ext uri="{BB962C8B-B14F-4D97-AF65-F5344CB8AC3E}">
        <p14:creationId xmlns:p14="http://schemas.microsoft.com/office/powerpoint/2010/main" val="4107798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8.2 </a:t>
            </a:r>
            <a:r>
              <a:rPr lang="ko-KR" altLang="en-US" dirty="0"/>
              <a:t>크기 변경 </a:t>
            </a:r>
            <a:r>
              <a:rPr lang="en-US" altLang="ko-KR" dirty="0"/>
              <a:t>(</a:t>
            </a:r>
            <a:r>
              <a:rPr lang="ko-KR" altLang="en-US" dirty="0"/>
              <a:t>확대</a:t>
            </a:r>
            <a:r>
              <a:rPr lang="en-US" altLang="ko-KR" dirty="0"/>
              <a:t>/</a:t>
            </a:r>
            <a:r>
              <a:rPr lang="ko-KR" altLang="en-US" dirty="0"/>
              <a:t>축소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실행결과</a:t>
            </a:r>
            <a:endParaRPr lang="ko-KR" altLang="en-US" dirty="0"/>
          </a:p>
        </p:txBody>
      </p:sp>
      <p:pic>
        <p:nvPicPr>
          <p:cNvPr id="5123" name="_x354912968" descr="EMB000023383f4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388316"/>
            <a:ext cx="1867660" cy="2467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_x354913928" descr="EMB000023383f4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1674074"/>
            <a:ext cx="2304256" cy="3195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1" name="_x117557928" descr="EMB000023383f4b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3087497"/>
            <a:ext cx="1614081" cy="1781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모서리가 둥근 사각형 설명선 8"/>
          <p:cNvSpPr/>
          <p:nvPr/>
        </p:nvSpPr>
        <p:spPr>
          <a:xfrm>
            <a:off x="3741455" y="5157192"/>
            <a:ext cx="1020246" cy="367904"/>
          </a:xfrm>
          <a:prstGeom prst="wedgeRoundRectCallout">
            <a:avLst>
              <a:gd name="adj1" fmla="val 7394"/>
              <a:gd name="adj2" fmla="val -201475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 fontAlgn="base"/>
            <a:r>
              <a:rPr lang="ko-KR" altLang="en-US" sz="150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윈도우 확대</a:t>
            </a:r>
            <a:endParaRPr lang="en-US" altLang="ko-KR" sz="15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모서리가 둥근 사각형 설명선 9"/>
          <p:cNvSpPr/>
          <p:nvPr/>
        </p:nvSpPr>
        <p:spPr>
          <a:xfrm>
            <a:off x="7596336" y="1279881"/>
            <a:ext cx="1357948" cy="489679"/>
          </a:xfrm>
          <a:prstGeom prst="wedgeRoundRectCallout">
            <a:avLst>
              <a:gd name="adj1" fmla="val -130032"/>
              <a:gd name="adj2" fmla="val 266614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 fontAlgn="base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홀의 발생으로 결과영상 품질 저하</a:t>
            </a:r>
            <a:endParaRPr lang="en-US" altLang="ko-KR" sz="15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1231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8.3.1 </a:t>
            </a:r>
            <a:r>
              <a:rPr lang="ko-KR" altLang="en-US" dirty="0" err="1"/>
              <a:t>최근접</a:t>
            </a:r>
            <a:r>
              <a:rPr lang="ko-KR" altLang="en-US" dirty="0"/>
              <a:t> 이웃 </a:t>
            </a:r>
            <a:r>
              <a:rPr lang="ko-KR" altLang="en-US" dirty="0" err="1" smtClean="0"/>
              <a:t>보간법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8.3.2 </a:t>
            </a:r>
            <a:r>
              <a:rPr lang="ko-KR" altLang="en-US" dirty="0"/>
              <a:t>양선형 </a:t>
            </a:r>
            <a:r>
              <a:rPr lang="ko-KR" altLang="en-US" dirty="0" err="1" smtClean="0"/>
              <a:t>보간법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8.3 </a:t>
            </a:r>
            <a:r>
              <a:rPr lang="ko-KR" altLang="en-US" dirty="0" smtClean="0"/>
              <a:t>보간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1557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8.3 </a:t>
            </a:r>
            <a:r>
              <a:rPr lang="ko-KR" altLang="en-US" dirty="0"/>
              <a:t>보간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/>
              <a:t>순방향 사상으로 </a:t>
            </a:r>
            <a:r>
              <a:rPr lang="ko-KR" altLang="en-US" dirty="0" smtClean="0"/>
              <a:t> 영상 확대 </a:t>
            </a:r>
            <a:r>
              <a:rPr lang="en-US" altLang="ko-KR" dirty="0" smtClean="0"/>
              <a:t>- </a:t>
            </a:r>
            <a:r>
              <a:rPr lang="ko-KR" altLang="en-US" dirty="0"/>
              <a:t>홀이 많이 </a:t>
            </a:r>
            <a:r>
              <a:rPr lang="ko-KR" altLang="en-US" dirty="0" smtClean="0"/>
              <a:t>발생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pPr lvl="1"/>
            <a:endParaRPr lang="en-US" altLang="ko-KR" dirty="0"/>
          </a:p>
          <a:p>
            <a:pPr lvl="3"/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/>
              <a:t>역방향 사상을 통해서 홀의 </a:t>
            </a:r>
            <a:r>
              <a:rPr lang="ko-KR" altLang="en-US" dirty="0" err="1"/>
              <a:t>화소들을</a:t>
            </a:r>
            <a:r>
              <a:rPr lang="ko-KR" altLang="en-US" dirty="0"/>
              <a:t> </a:t>
            </a:r>
            <a:r>
              <a:rPr lang="ko-KR" altLang="en-US" dirty="0" smtClean="0"/>
              <a:t>입력영상에서 찾음</a:t>
            </a:r>
            <a:endParaRPr lang="en-US" altLang="ko-KR" dirty="0" smtClean="0"/>
          </a:p>
          <a:p>
            <a:pPr lvl="1"/>
            <a:r>
              <a:rPr lang="ko-KR" altLang="en-US" dirty="0"/>
              <a:t>영상을 </a:t>
            </a:r>
            <a:r>
              <a:rPr lang="ko-KR" altLang="en-US" dirty="0" smtClean="0"/>
              <a:t>축소할 </a:t>
            </a:r>
            <a:r>
              <a:rPr lang="ko-KR" altLang="en-US" dirty="0"/>
              <a:t>때에는 오버랩의 문제가 </a:t>
            </a:r>
            <a:r>
              <a:rPr lang="ko-KR" altLang="en-US" dirty="0" smtClean="0"/>
              <a:t>발생</a:t>
            </a:r>
            <a:endParaRPr lang="en-US" altLang="ko-KR" dirty="0" smtClean="0"/>
          </a:p>
          <a:p>
            <a:pPr lvl="4"/>
            <a:endParaRPr lang="en-US" altLang="ko-KR" dirty="0"/>
          </a:p>
          <a:p>
            <a:r>
              <a:rPr lang="ko-KR" altLang="en-US" dirty="0" err="1" smtClean="0"/>
              <a:t>보간법이</a:t>
            </a:r>
            <a:r>
              <a:rPr lang="ko-KR" altLang="en-US" dirty="0" smtClean="0"/>
              <a:t> </a:t>
            </a:r>
            <a:r>
              <a:rPr lang="ko-KR" altLang="en-US" dirty="0" smtClean="0"/>
              <a:t>필요</a:t>
            </a:r>
            <a:endParaRPr lang="en-US" altLang="ko-KR" dirty="0"/>
          </a:p>
          <a:p>
            <a:pPr lvl="1"/>
            <a:r>
              <a:rPr lang="ko-KR" altLang="en-US" dirty="0" smtClean="0"/>
              <a:t>목적영상에서 </a:t>
            </a:r>
            <a:r>
              <a:rPr lang="ko-KR" altLang="en-US" dirty="0"/>
              <a:t>홀의 </a:t>
            </a:r>
            <a:r>
              <a:rPr lang="ko-KR" altLang="en-US" dirty="0" err="1"/>
              <a:t>화소들을</a:t>
            </a:r>
            <a:r>
              <a:rPr lang="ko-KR" altLang="en-US" dirty="0"/>
              <a:t> 채우고</a:t>
            </a:r>
            <a:r>
              <a:rPr lang="en-US" altLang="ko-KR" dirty="0"/>
              <a:t>, </a:t>
            </a:r>
            <a:r>
              <a:rPr lang="ko-KR" altLang="en-US" dirty="0"/>
              <a:t>오버랩이 되지 않게 </a:t>
            </a:r>
            <a:r>
              <a:rPr lang="ko-KR" altLang="en-US" dirty="0" err="1"/>
              <a:t>화소들을</a:t>
            </a:r>
            <a:r>
              <a:rPr lang="ko-KR" altLang="en-US" dirty="0"/>
              <a:t> 배치하여 </a:t>
            </a:r>
            <a:r>
              <a:rPr lang="ko-KR" altLang="en-US" dirty="0" smtClean="0"/>
              <a:t>목적영상을 </a:t>
            </a:r>
            <a:r>
              <a:rPr lang="ko-KR" altLang="en-US" dirty="0"/>
              <a:t>만드는 </a:t>
            </a:r>
            <a:r>
              <a:rPr lang="ko-KR" altLang="en-US" dirty="0" smtClean="0"/>
              <a:t>기법</a:t>
            </a:r>
            <a:endParaRPr lang="ko-KR" altLang="en-US" dirty="0"/>
          </a:p>
        </p:txBody>
      </p:sp>
      <p:pic>
        <p:nvPicPr>
          <p:cNvPr id="7169" name="_x353344336" descr="EMB000023383f4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1583844"/>
            <a:ext cx="3816424" cy="2038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모서리가 둥근 사각형 설명선 7"/>
          <p:cNvSpPr/>
          <p:nvPr/>
        </p:nvSpPr>
        <p:spPr>
          <a:xfrm>
            <a:off x="6012160" y="1700808"/>
            <a:ext cx="696841" cy="404694"/>
          </a:xfrm>
          <a:prstGeom prst="wedgeRoundRectCallout">
            <a:avLst>
              <a:gd name="adj1" fmla="val -94680"/>
              <a:gd name="adj2" fmla="val 174803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 fontAlgn="base"/>
            <a:r>
              <a:rPr lang="ko-KR" altLang="en-US" sz="150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홀</a:t>
            </a:r>
            <a:endParaRPr lang="en-US" altLang="ko-KR" sz="15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2844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 dirty="0" smtClean="0"/>
              <a:t>목적영상을 </a:t>
            </a:r>
            <a:r>
              <a:rPr lang="ko-KR" altLang="en-US" dirty="0"/>
              <a:t>만드는 과정에서 홀이 되어 할당 받지 못하는 </a:t>
            </a:r>
            <a:r>
              <a:rPr lang="ko-KR" altLang="en-US" dirty="0" err="1"/>
              <a:t>화소들의</a:t>
            </a:r>
            <a:r>
              <a:rPr lang="ko-KR" altLang="en-US" dirty="0"/>
              <a:t> 값을 찾을 때</a:t>
            </a:r>
            <a:r>
              <a:rPr lang="en-US" altLang="ko-KR" dirty="0"/>
              <a:t>, </a:t>
            </a:r>
            <a:r>
              <a:rPr lang="ko-KR" altLang="en-US" dirty="0" smtClean="0"/>
              <a:t>목적영상의 </a:t>
            </a:r>
            <a:r>
              <a:rPr lang="ko-KR" altLang="en-US" dirty="0" err="1"/>
              <a:t>화소에</a:t>
            </a:r>
            <a:r>
              <a:rPr lang="ko-KR" altLang="en-US" dirty="0"/>
              <a:t> 가장 가깝게 이웃한 입력영상의 </a:t>
            </a:r>
            <a:r>
              <a:rPr lang="ko-KR" altLang="en-US" dirty="0" err="1"/>
              <a:t>화소값을</a:t>
            </a:r>
            <a:r>
              <a:rPr lang="ko-KR" altLang="en-US" dirty="0"/>
              <a:t> 가져오는 </a:t>
            </a:r>
            <a:r>
              <a:rPr lang="ko-KR" altLang="en-US" dirty="0" smtClean="0"/>
              <a:t>방법</a:t>
            </a:r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8.3.1 </a:t>
            </a:r>
            <a:r>
              <a:rPr lang="ko-KR" altLang="en-US" dirty="0" err="1"/>
              <a:t>최근접</a:t>
            </a:r>
            <a:r>
              <a:rPr lang="ko-KR" altLang="en-US" dirty="0"/>
              <a:t> 이웃 </a:t>
            </a:r>
            <a:r>
              <a:rPr lang="ko-KR" altLang="en-US" dirty="0" err="1"/>
              <a:t>보간법</a:t>
            </a:r>
            <a:endParaRPr lang="ko-KR" altLang="en-US" dirty="0"/>
          </a:p>
        </p:txBody>
      </p:sp>
      <p:pic>
        <p:nvPicPr>
          <p:cNvPr id="8193" name="_x353344736" descr="EMB000023383f5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2348880"/>
            <a:ext cx="5504292" cy="2808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616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8.3.1 </a:t>
            </a:r>
            <a:r>
              <a:rPr lang="ko-KR" altLang="en-US" dirty="0" err="1"/>
              <a:t>최근접</a:t>
            </a:r>
            <a:r>
              <a:rPr lang="ko-KR" altLang="en-US" dirty="0"/>
              <a:t> 이웃 </a:t>
            </a:r>
            <a:r>
              <a:rPr lang="ko-KR" altLang="en-US" dirty="0" err="1"/>
              <a:t>보간법</a:t>
            </a:r>
            <a:endParaRPr lang="ko-KR" altLang="en-US" dirty="0"/>
          </a:p>
        </p:txBody>
      </p:sp>
      <p:grpSp>
        <p:nvGrpSpPr>
          <p:cNvPr id="2" name="그룹 1"/>
          <p:cNvGrpSpPr/>
          <p:nvPr/>
        </p:nvGrpSpPr>
        <p:grpSpPr>
          <a:xfrm>
            <a:off x="519113" y="692696"/>
            <a:ext cx="6840000" cy="6029305"/>
            <a:chOff x="519113" y="692696"/>
            <a:chExt cx="6840000" cy="6029305"/>
          </a:xfrm>
        </p:grpSpPr>
        <p:pic>
          <p:nvPicPr>
            <p:cNvPr id="9218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9113" y="692696"/>
              <a:ext cx="6840000" cy="38141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219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3205"/>
            <a:stretch/>
          </p:blipFill>
          <p:spPr bwMode="auto">
            <a:xfrm>
              <a:off x="519113" y="4434845"/>
              <a:ext cx="6840000" cy="22871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7" name="모서리가 둥근 사각형 설명선 6"/>
          <p:cNvSpPr/>
          <p:nvPr/>
        </p:nvSpPr>
        <p:spPr>
          <a:xfrm>
            <a:off x="3192145" y="1512138"/>
            <a:ext cx="2646257" cy="404694"/>
          </a:xfrm>
          <a:prstGeom prst="wedgeRoundRectCallout">
            <a:avLst>
              <a:gd name="adj1" fmla="val -74390"/>
              <a:gd name="adj2" fmla="val 121911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 fontAlgn="base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크기 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변경 수행 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함수</a:t>
            </a:r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ko-KR" altLang="en-US" sz="1500" dirty="0" err="1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보간안함</a:t>
            </a:r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이전과 동일</a:t>
            </a:r>
            <a:endParaRPr lang="en-US" altLang="ko-KR" sz="15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5292080" y="3068960"/>
            <a:ext cx="927496" cy="367904"/>
          </a:xfrm>
          <a:prstGeom prst="wedgeRoundRectCallout">
            <a:avLst>
              <a:gd name="adj1" fmla="val -99185"/>
              <a:gd name="adj2" fmla="val 92344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 fontAlgn="base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변경비율 계산</a:t>
            </a:r>
            <a:endParaRPr lang="en-US" altLang="ko-KR" sz="15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모서리가 둥근 사각형 설명선 9"/>
          <p:cNvSpPr/>
          <p:nvPr/>
        </p:nvSpPr>
        <p:spPr>
          <a:xfrm>
            <a:off x="4960092" y="4501256"/>
            <a:ext cx="1988172" cy="367904"/>
          </a:xfrm>
          <a:prstGeom prst="wedgeRoundRectCallout">
            <a:avLst>
              <a:gd name="adj1" fmla="val -129846"/>
              <a:gd name="adj2" fmla="val 88202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 fontAlgn="base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반올림 만으로 이웃한 </a:t>
            </a:r>
            <a:r>
              <a:rPr lang="ko-KR" altLang="en-US" sz="1500" dirty="0" err="1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화소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찾기 가능</a:t>
            </a:r>
            <a:endParaRPr lang="en-US" altLang="ko-KR" sz="15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616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8.3.1 </a:t>
            </a:r>
            <a:r>
              <a:rPr lang="ko-KR" altLang="en-US" dirty="0" err="1"/>
              <a:t>최근접</a:t>
            </a:r>
            <a:r>
              <a:rPr lang="ko-KR" altLang="en-US" dirty="0"/>
              <a:t> 이웃 </a:t>
            </a:r>
            <a:r>
              <a:rPr lang="ko-KR" altLang="en-US" dirty="0" err="1"/>
              <a:t>보간법</a:t>
            </a:r>
            <a:endParaRPr lang="ko-KR" altLang="en-US" dirty="0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301"/>
          <a:stretch/>
        </p:blipFill>
        <p:spPr bwMode="auto">
          <a:xfrm>
            <a:off x="467544" y="764702"/>
            <a:ext cx="7020000" cy="42550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_x353344976" descr="EMB000023383f5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0535" y="5149205"/>
            <a:ext cx="1113473" cy="1260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_x353344256" descr="EMB000023383f5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658" y="4153036"/>
            <a:ext cx="2113598" cy="2260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1" name="_x211739760" descr="EMB000023383f5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272" y="4149080"/>
            <a:ext cx="2113598" cy="2260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모서리가 둥근 사각형 설명선 7"/>
          <p:cNvSpPr/>
          <p:nvPr/>
        </p:nvSpPr>
        <p:spPr>
          <a:xfrm>
            <a:off x="7398097" y="3015937"/>
            <a:ext cx="1357948" cy="489679"/>
          </a:xfrm>
          <a:prstGeom prst="wedgeRoundRectCallout">
            <a:avLst>
              <a:gd name="adj1" fmla="val -52170"/>
              <a:gd name="adj2" fmla="val 235903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 fontAlgn="base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역방향 사상 및 </a:t>
            </a:r>
            <a:r>
              <a:rPr lang="ko-KR" altLang="en-US" sz="1500" dirty="0" err="1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최근접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이웃 보간 적용 </a:t>
            </a:r>
            <a:endParaRPr lang="en-US" altLang="ko-KR" sz="15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616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 dirty="0" err="1" smtClean="0"/>
              <a:t>최근접</a:t>
            </a:r>
            <a:r>
              <a:rPr lang="ko-KR" altLang="en-US" dirty="0" smtClean="0"/>
              <a:t> </a:t>
            </a:r>
            <a:r>
              <a:rPr lang="ko-KR" altLang="en-US" dirty="0"/>
              <a:t>이웃 </a:t>
            </a:r>
            <a:r>
              <a:rPr lang="ko-KR" altLang="en-US" dirty="0" err="1" smtClean="0"/>
              <a:t>보간법</a:t>
            </a:r>
            <a:endParaRPr lang="en-US" altLang="ko-KR" dirty="0" smtClean="0"/>
          </a:p>
          <a:p>
            <a:pPr lvl="1"/>
            <a:r>
              <a:rPr lang="ko-KR" altLang="en-US" dirty="0"/>
              <a:t>확대비율이 커지면</a:t>
            </a:r>
            <a:r>
              <a:rPr lang="en-US" altLang="ko-KR" dirty="0"/>
              <a:t>, </a:t>
            </a:r>
            <a:r>
              <a:rPr lang="ko-KR" altLang="en-US" dirty="0" smtClean="0"/>
              <a:t>모자이크 </a:t>
            </a:r>
            <a:r>
              <a:rPr lang="ko-KR" altLang="en-US" dirty="0"/>
              <a:t>현상 혹은 </a:t>
            </a:r>
            <a:r>
              <a:rPr lang="ko-KR" altLang="en-US" dirty="0" smtClean="0"/>
              <a:t>경계부분에서 </a:t>
            </a:r>
            <a:r>
              <a:rPr lang="ko-KR" altLang="en-US" dirty="0" smtClean="0"/>
              <a:t>계단현상 발생</a:t>
            </a:r>
            <a:endParaRPr lang="en-US" altLang="ko-KR" dirty="0" smtClean="0"/>
          </a:p>
          <a:p>
            <a:pPr lvl="4"/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양선형 보간으로 해결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r>
              <a:rPr lang="ko-KR" altLang="en-US" dirty="0" smtClean="0"/>
              <a:t>직선의 </a:t>
            </a:r>
            <a:r>
              <a:rPr lang="ko-KR" altLang="en-US" dirty="0"/>
              <a:t>선상에 위치한 중간 </a:t>
            </a:r>
            <a:r>
              <a:rPr lang="ko-KR" altLang="en-US" dirty="0" err="1"/>
              <a:t>화소들의</a:t>
            </a:r>
            <a:r>
              <a:rPr lang="ko-KR" altLang="en-US" dirty="0"/>
              <a:t> 값은 직선의 수식을 이용해서 쉽게 </a:t>
            </a:r>
            <a:r>
              <a:rPr lang="ko-KR" altLang="en-US" dirty="0" smtClean="0"/>
              <a:t>계산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8.3.2 </a:t>
            </a:r>
            <a:r>
              <a:rPr lang="ko-KR" altLang="en-US" dirty="0"/>
              <a:t>양선형 </a:t>
            </a:r>
            <a:r>
              <a:rPr lang="ko-KR" altLang="en-US" dirty="0" err="1"/>
              <a:t>보간법</a:t>
            </a:r>
            <a:endParaRPr lang="ko-KR" altLang="en-US" dirty="0"/>
          </a:p>
        </p:txBody>
      </p:sp>
      <p:pic>
        <p:nvPicPr>
          <p:cNvPr id="11265" name="_x353344256" descr="EMB000023383f5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3573016"/>
            <a:ext cx="4705089" cy="3096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7519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8.3.2 </a:t>
            </a:r>
            <a:r>
              <a:rPr lang="ko-KR" altLang="en-US" dirty="0"/>
              <a:t>양선형 </a:t>
            </a:r>
            <a:r>
              <a:rPr lang="ko-KR" altLang="en-US" dirty="0" err="1" smtClean="0"/>
              <a:t>보간법</a:t>
            </a:r>
            <a:endParaRPr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양선형 </a:t>
            </a:r>
            <a:r>
              <a:rPr lang="ko-KR" altLang="en-US" dirty="0" err="1" smtClean="0"/>
              <a:t>보간법</a:t>
            </a:r>
            <a:r>
              <a:rPr lang="ko-KR" altLang="en-US" dirty="0" smtClean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선형 </a:t>
            </a:r>
            <a:r>
              <a:rPr lang="ko-KR" altLang="en-US" dirty="0"/>
              <a:t>보간을 두 번에 걸쳐서 </a:t>
            </a:r>
            <a:r>
              <a:rPr lang="ko-KR" altLang="en-US" dirty="0" smtClean="0"/>
              <a:t>수행하기에 </a:t>
            </a:r>
            <a:r>
              <a:rPr lang="ko-KR" altLang="en-US" dirty="0"/>
              <a:t>붙여진 </a:t>
            </a:r>
            <a:r>
              <a:rPr lang="ko-KR" altLang="en-US" dirty="0" smtClean="0"/>
              <a:t>이름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목적영상 </a:t>
            </a:r>
            <a:r>
              <a:rPr lang="ko-KR" altLang="en-US" dirty="0" err="1"/>
              <a:t>화소</a:t>
            </a:r>
            <a:r>
              <a:rPr lang="en-US" altLang="ko-KR" dirty="0"/>
              <a:t>(P)</a:t>
            </a:r>
            <a:r>
              <a:rPr lang="ko-KR" altLang="en-US" dirty="0"/>
              <a:t>를 </a:t>
            </a:r>
            <a:r>
              <a:rPr lang="ko-KR" altLang="en-US" dirty="0" err="1"/>
              <a:t>역변환으로</a:t>
            </a:r>
            <a:r>
              <a:rPr lang="ko-KR" altLang="en-US" dirty="0"/>
              <a:t> 계산하여 가장 가까운 위치에 있는 입력영상의 </a:t>
            </a:r>
            <a:r>
              <a:rPr lang="en-US" altLang="ko-KR" dirty="0" smtClean="0"/>
              <a:t>4</a:t>
            </a:r>
            <a:r>
              <a:rPr lang="ko-KR" altLang="en-US" dirty="0" smtClean="0"/>
              <a:t>개 </a:t>
            </a:r>
            <a:r>
              <a:rPr lang="ko-KR" altLang="en-US" dirty="0" err="1"/>
              <a:t>화소</a:t>
            </a:r>
            <a:r>
              <a:rPr lang="en-US" altLang="ko-KR" dirty="0"/>
              <a:t>(A, B, C, D</a:t>
            </a:r>
            <a:r>
              <a:rPr lang="en-US" altLang="ko-KR" dirty="0" smtClean="0"/>
              <a:t>) </a:t>
            </a:r>
            <a:r>
              <a:rPr lang="ko-KR" altLang="en-US" dirty="0" smtClean="0"/>
              <a:t>값 가져옴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4</a:t>
            </a:r>
            <a:r>
              <a:rPr lang="ko-KR" altLang="en-US" dirty="0"/>
              <a:t>개 </a:t>
            </a:r>
            <a:r>
              <a:rPr lang="ko-KR" altLang="en-US" dirty="0" err="1"/>
              <a:t>화소를</a:t>
            </a:r>
            <a:r>
              <a:rPr lang="ko-KR" altLang="en-US" dirty="0"/>
              <a:t> 두 개씩</a:t>
            </a:r>
            <a:r>
              <a:rPr lang="en-US" altLang="ko-KR" dirty="0"/>
              <a:t>(AB, CD</a:t>
            </a:r>
            <a:r>
              <a:rPr lang="en-US" altLang="ko-KR" dirty="0" smtClean="0"/>
              <a:t>) </a:t>
            </a:r>
            <a:r>
              <a:rPr lang="ko-KR" altLang="en-US" dirty="0" smtClean="0"/>
              <a:t>묶어서 </a:t>
            </a:r>
            <a:r>
              <a:rPr lang="ko-KR" altLang="en-US" dirty="0" smtClean="0"/>
              <a:t>두 </a:t>
            </a:r>
            <a:r>
              <a:rPr lang="ko-KR" altLang="en-US" dirty="0" err="1" smtClean="0"/>
              <a:t>화소를</a:t>
            </a:r>
            <a:r>
              <a:rPr lang="ko-KR" altLang="en-US" dirty="0"/>
              <a:t> </a:t>
            </a:r>
            <a:r>
              <a:rPr lang="ko-KR" altLang="en-US" dirty="0" err="1"/>
              <a:t>화소값</a:t>
            </a:r>
            <a:r>
              <a:rPr lang="en-US" altLang="ko-KR" dirty="0" smtClean="0"/>
              <a:t>(P</a:t>
            </a:r>
            <a:r>
              <a:rPr lang="en-US" altLang="ko-KR" baseline="-25000" dirty="0" smtClean="0"/>
              <a:t>1</a:t>
            </a:r>
            <a:r>
              <a:rPr lang="en-US" altLang="ko-KR" dirty="0" smtClean="0"/>
              <a:t>, P</a:t>
            </a:r>
            <a:r>
              <a:rPr lang="en-US" altLang="ko-KR" baseline="-25000" dirty="0" smtClean="0"/>
              <a:t>2</a:t>
            </a:r>
            <a:r>
              <a:rPr lang="en-US" altLang="ko-KR" dirty="0" smtClean="0"/>
              <a:t>, P</a:t>
            </a:r>
            <a:r>
              <a:rPr lang="en-US" altLang="ko-KR" baseline="-25000" dirty="0" smtClean="0"/>
              <a:t>3</a:t>
            </a:r>
            <a:r>
              <a:rPr lang="en-US" altLang="ko-KR" dirty="0" smtClean="0"/>
              <a:t>, P</a:t>
            </a:r>
            <a:r>
              <a:rPr lang="en-US" altLang="ko-KR" baseline="-25000" dirty="0" smtClean="0"/>
              <a:t>4</a:t>
            </a:r>
            <a:r>
              <a:rPr lang="en-US" altLang="ko-KR" dirty="0" smtClean="0"/>
              <a:t>)</a:t>
            </a:r>
            <a:r>
              <a:rPr lang="ko-KR" altLang="en-US" dirty="0" smtClean="0"/>
              <a:t>으로</a:t>
            </a:r>
            <a:r>
              <a:rPr lang="ko-KR" altLang="en-US" dirty="0" smtClean="0"/>
              <a:t> </a:t>
            </a:r>
            <a:r>
              <a:rPr lang="ko-KR" altLang="en-US" dirty="0"/>
              <a:t>잇는 </a:t>
            </a:r>
            <a:r>
              <a:rPr lang="ko-KR" altLang="en-US" dirty="0" smtClean="0"/>
              <a:t>직선 구성</a:t>
            </a:r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ko-KR" altLang="en-US" dirty="0"/>
          </a:p>
        </p:txBody>
      </p:sp>
      <p:pic>
        <p:nvPicPr>
          <p:cNvPr id="12290" name="_x353344736" descr="EMB000023383f6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3742715"/>
            <a:ext cx="3905250" cy="2371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89" name="_x353345216" descr="EMB000023383f6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3419529"/>
            <a:ext cx="3552825" cy="331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그룹 11"/>
          <p:cNvGrpSpPr/>
          <p:nvPr/>
        </p:nvGrpSpPr>
        <p:grpSpPr>
          <a:xfrm>
            <a:off x="4499992" y="3914006"/>
            <a:ext cx="648072" cy="1819250"/>
            <a:chOff x="4499992" y="3914006"/>
            <a:chExt cx="648072" cy="1819250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4588818" y="3918198"/>
              <a:ext cx="559246" cy="0"/>
            </a:xfrm>
            <a:prstGeom prst="line">
              <a:avLst/>
            </a:prstGeom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4548486" y="5733256"/>
              <a:ext cx="559246" cy="0"/>
            </a:xfrm>
            <a:prstGeom prst="line">
              <a:avLst/>
            </a:prstGeom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/>
            <p:cNvCxnSpPr/>
            <p:nvPr/>
          </p:nvCxnSpPr>
          <p:spPr>
            <a:xfrm flipH="1">
              <a:off x="4828109" y="3914006"/>
              <a:ext cx="0" cy="1800000"/>
            </a:xfrm>
            <a:prstGeom prst="line">
              <a:avLst/>
            </a:prstGeom>
            <a:ln>
              <a:solidFill>
                <a:schemeClr val="accent2">
                  <a:lumMod val="50000"/>
                </a:schemeClr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4499992" y="4581128"/>
              <a:ext cx="6014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err="1" smtClean="0">
                  <a:solidFill>
                    <a:schemeClr val="accent2">
                      <a:lumMod val="50000"/>
                    </a:schemeClr>
                  </a:solidFill>
                </a:rPr>
                <a:t>화소값</a:t>
              </a:r>
              <a:endParaRPr lang="ko-KR" altLang="en-US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8436918" y="3789040"/>
            <a:ext cx="671586" cy="1997174"/>
            <a:chOff x="8436918" y="3789040"/>
            <a:chExt cx="671586" cy="1997174"/>
          </a:xfrm>
        </p:grpSpPr>
        <p:cxnSp>
          <p:nvCxnSpPr>
            <p:cNvPr id="15" name="직선 연결선 14"/>
            <p:cNvCxnSpPr/>
            <p:nvPr/>
          </p:nvCxnSpPr>
          <p:spPr>
            <a:xfrm>
              <a:off x="8477250" y="3789040"/>
              <a:ext cx="559246" cy="0"/>
            </a:xfrm>
            <a:prstGeom prst="line">
              <a:avLst/>
            </a:prstGeom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/>
            <p:cNvCxnSpPr/>
            <p:nvPr/>
          </p:nvCxnSpPr>
          <p:spPr>
            <a:xfrm>
              <a:off x="8436918" y="5786214"/>
              <a:ext cx="559246" cy="0"/>
            </a:xfrm>
            <a:prstGeom prst="line">
              <a:avLst/>
            </a:prstGeom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/>
            <p:nvPr/>
          </p:nvCxnSpPr>
          <p:spPr>
            <a:xfrm flipH="1">
              <a:off x="8716541" y="3799623"/>
              <a:ext cx="0" cy="1980000"/>
            </a:xfrm>
            <a:prstGeom prst="line">
              <a:avLst/>
            </a:prstGeom>
            <a:ln>
              <a:solidFill>
                <a:schemeClr val="accent2">
                  <a:lumMod val="50000"/>
                </a:schemeClr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8507057" y="4509120"/>
              <a:ext cx="6014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err="1" smtClean="0">
                  <a:solidFill>
                    <a:schemeClr val="accent2">
                      <a:lumMod val="50000"/>
                    </a:schemeClr>
                  </a:solidFill>
                </a:rPr>
                <a:t>화소값</a:t>
              </a:r>
              <a:endParaRPr lang="ko-KR" altLang="en-US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93584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8.3.2 </a:t>
            </a:r>
            <a:r>
              <a:rPr lang="ko-KR" altLang="en-US" dirty="0" smtClean="0"/>
              <a:t>양선형 </a:t>
            </a:r>
            <a:r>
              <a:rPr lang="ko-KR" altLang="en-US" dirty="0" err="1" smtClean="0"/>
              <a:t>보간법</a:t>
            </a:r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내용 개체 틀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1"/>
                <a:r>
                  <a:rPr lang="ko-KR" altLang="en-US" dirty="0" smtClean="0"/>
                  <a:t>직선상에서 목적영상 </a:t>
                </a:r>
                <a:r>
                  <a:rPr lang="ko-KR" altLang="en-US" dirty="0" err="1" smtClean="0"/>
                  <a:t>화소의</a:t>
                </a:r>
                <a:r>
                  <a:rPr lang="ko-KR" altLang="en-US" dirty="0" smtClean="0"/>
                  <a:t> 좌표로 중간 위치 찾음</a:t>
                </a:r>
                <a:endParaRPr lang="en-US" altLang="ko-KR" dirty="0" smtClean="0"/>
              </a:p>
              <a:p>
                <a:pPr lvl="2"/>
                <a:r>
                  <a:rPr lang="ko-KR" altLang="en-US" dirty="0"/>
                  <a:t>중간 </a:t>
                </a:r>
                <a:r>
                  <a:rPr lang="ko-KR" altLang="en-US" dirty="0" smtClean="0"/>
                  <a:t>위치는 거리 </a:t>
                </a:r>
                <a:r>
                  <a:rPr lang="ko-KR" altLang="en-US" dirty="0"/>
                  <a:t>비율</a:t>
                </a:r>
                <a:r>
                  <a:rPr lang="en-US" altLang="ko-KR" dirty="0"/>
                  <a:t>( 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/>
                      </a:rPr>
                      <m:t>𝛼</m:t>
                    </m:r>
                  </m:oMath>
                </a14:m>
                <a:r>
                  <a:rPr lang="en-US" altLang="ko-KR" dirty="0" smtClean="0"/>
                  <a:t> </a:t>
                </a:r>
                <a:r>
                  <a:rPr lang="en-US" altLang="ko-KR" dirty="0"/>
                  <a:t>, 1-</a:t>
                </a:r>
                <a:r>
                  <a:rPr lang="ko-KR" altLang="en-US" dirty="0"/>
                  <a:t>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/>
                      </a:rPr>
                      <m:t>𝛼</m:t>
                    </m:r>
                  </m:oMath>
                </a14:m>
                <a:r>
                  <a:rPr lang="en-US" altLang="ko-KR" dirty="0"/>
                  <a:t> </a:t>
                </a:r>
                <a:r>
                  <a:rPr lang="en-US" altLang="ko-KR" dirty="0" smtClean="0"/>
                  <a:t>)</a:t>
                </a:r>
                <a:r>
                  <a:rPr lang="ko-KR" altLang="en-US" dirty="0" smtClean="0"/>
                  <a:t>로 찾음</a:t>
                </a:r>
                <a:endParaRPr lang="en-US" altLang="ko-KR" dirty="0" smtClean="0"/>
              </a:p>
              <a:p>
                <a:pPr lvl="1"/>
                <a:r>
                  <a:rPr lang="ko-KR" altLang="en-US" dirty="0" smtClean="0"/>
                  <a:t>중간 위치 </a:t>
                </a:r>
                <a:r>
                  <a:rPr lang="ko-KR" altLang="en-US" dirty="0" err="1" smtClean="0"/>
                  <a:t>화소값</a:t>
                </a:r>
                <a:r>
                  <a:rPr lang="en-US" altLang="ko-KR" dirty="0" smtClean="0"/>
                  <a:t>(M</a:t>
                </a:r>
                <a:r>
                  <a:rPr lang="en-US" altLang="ko-KR" baseline="-25000" dirty="0" smtClean="0"/>
                  <a:t>1</a:t>
                </a:r>
                <a:r>
                  <a:rPr lang="en-US" altLang="ko-KR" dirty="0" smtClean="0"/>
                  <a:t> , M</a:t>
                </a:r>
                <a:r>
                  <a:rPr lang="en-US" altLang="ko-KR" baseline="-25000" dirty="0" smtClean="0"/>
                  <a:t>2</a:t>
                </a:r>
                <a:r>
                  <a:rPr lang="en-US" altLang="ko-KR" dirty="0" smtClean="0"/>
                  <a:t>)</a:t>
                </a:r>
                <a:r>
                  <a:rPr lang="ko-KR" altLang="en-US" dirty="0" smtClean="0"/>
                  <a:t> 계산</a:t>
                </a:r>
                <a:endParaRPr lang="en-US" altLang="ko-KR" dirty="0" smtClean="0"/>
              </a:p>
              <a:p>
                <a:pPr lvl="2"/>
                <a:r>
                  <a:rPr lang="ko-KR" altLang="en-US" dirty="0" smtClean="0"/>
                  <a:t>입력 </a:t>
                </a:r>
                <a:r>
                  <a:rPr lang="ko-KR" altLang="en-US" dirty="0" err="1" smtClean="0"/>
                  <a:t>화소값과</a:t>
                </a:r>
                <a:r>
                  <a:rPr lang="ko-KR" altLang="en-US" dirty="0" smtClean="0"/>
                  <a:t> 거리 비율</a:t>
                </a:r>
                <a:r>
                  <a:rPr lang="en-US" altLang="ko-KR" dirty="0" smtClean="0"/>
                  <a:t>(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/>
                      </a:rPr>
                      <m:t>𝛼</m:t>
                    </m:r>
                  </m:oMath>
                </a14:m>
                <a:r>
                  <a:rPr lang="en-US" altLang="ko-KR" dirty="0" smtClean="0"/>
                  <a:t> , 1-</a:t>
                </a:r>
                <a:r>
                  <a:rPr lang="ko-KR" altLang="en-US" dirty="0"/>
                  <a:t>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/>
                      </a:rPr>
                      <m:t>𝛼</m:t>
                    </m:r>
                  </m:oMath>
                </a14:m>
                <a:r>
                  <a:rPr lang="en-US" altLang="ko-KR" dirty="0" smtClean="0"/>
                  <a:t> )</a:t>
                </a:r>
                <a:r>
                  <a:rPr lang="ko-KR" altLang="en-US" dirty="0" smtClean="0"/>
                  <a:t>로 직선 수식 이용해 계산</a:t>
                </a:r>
                <a:endParaRPr lang="en-US" altLang="ko-KR" dirty="0" smtClean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 smtClean="0"/>
              </a:p>
              <a:p>
                <a:pPr lvl="1"/>
                <a:endParaRPr lang="ko-KR" altLang="en-US" dirty="0"/>
              </a:p>
            </p:txBody>
          </p:sp>
        </mc:Choice>
        <mc:Fallback>
          <p:sp>
            <p:nvSpPr>
              <p:cNvPr id="2" name="내용 개체 틀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t="-135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314" name="_x353344736" descr="EMB000023383f6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2908495"/>
            <a:ext cx="4176464" cy="3688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7995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8.3.2 </a:t>
            </a:r>
            <a:r>
              <a:rPr lang="ko-KR" altLang="en-US" dirty="0"/>
              <a:t>양선형 </a:t>
            </a:r>
            <a:r>
              <a:rPr lang="ko-KR" altLang="en-US" dirty="0" err="1"/>
              <a:t>보간법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ko-KR" altLang="en-US" dirty="0" smtClean="0"/>
              <a:t>두 개의 </a:t>
            </a:r>
            <a:r>
              <a:rPr lang="ko-KR" altLang="en-US" dirty="0" smtClean="0"/>
              <a:t>중간 </a:t>
            </a:r>
            <a:r>
              <a:rPr lang="ko-KR" altLang="en-US" dirty="0" err="1"/>
              <a:t>화소값</a:t>
            </a:r>
            <a:r>
              <a:rPr lang="en-US" altLang="ko-KR" dirty="0" smtClean="0"/>
              <a:t>(</a:t>
            </a:r>
            <a:r>
              <a:rPr lang="en-US" altLang="ko-KR" dirty="0"/>
              <a:t>M</a:t>
            </a:r>
            <a:r>
              <a:rPr lang="en-US" altLang="ko-KR" baseline="-25000" dirty="0"/>
              <a:t>1</a:t>
            </a:r>
            <a:r>
              <a:rPr lang="en-US" altLang="ko-KR" dirty="0"/>
              <a:t> , </a:t>
            </a:r>
            <a:r>
              <a:rPr lang="en-US" altLang="ko-KR" dirty="0" smtClean="0"/>
              <a:t>M</a:t>
            </a:r>
            <a:r>
              <a:rPr lang="en-US" altLang="ko-KR" baseline="-25000" dirty="0" smtClean="0"/>
              <a:t>2</a:t>
            </a:r>
            <a:r>
              <a:rPr lang="en-US" altLang="ko-KR" dirty="0" smtClean="0"/>
              <a:t>)</a:t>
            </a:r>
            <a:r>
              <a:rPr lang="ko-KR" altLang="en-US" dirty="0"/>
              <a:t>을 잇는 </a:t>
            </a:r>
            <a:r>
              <a:rPr lang="ko-KR" altLang="en-US" dirty="0" smtClean="0"/>
              <a:t>직선 </a:t>
            </a:r>
            <a:r>
              <a:rPr lang="ko-KR" altLang="en-US" dirty="0"/>
              <a:t>다시 </a:t>
            </a:r>
            <a:r>
              <a:rPr lang="ko-KR" altLang="en-US" dirty="0" smtClean="0"/>
              <a:t>구성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두 </a:t>
            </a:r>
            <a:r>
              <a:rPr lang="ko-KR" altLang="en-US" dirty="0"/>
              <a:t>개의 </a:t>
            </a:r>
            <a:r>
              <a:rPr lang="ko-KR" altLang="en-US" dirty="0" smtClean="0"/>
              <a:t>중간 </a:t>
            </a:r>
            <a:r>
              <a:rPr lang="ko-KR" altLang="en-US" dirty="0" err="1" smtClean="0"/>
              <a:t>화소값과</a:t>
            </a:r>
            <a:r>
              <a:rPr lang="ko-KR" altLang="en-US" dirty="0" smtClean="0"/>
              <a:t> </a:t>
            </a:r>
            <a:r>
              <a:rPr lang="ko-KR" altLang="en-US" dirty="0"/>
              <a:t>거리 비율</a:t>
            </a:r>
            <a:r>
              <a:rPr lang="en-US" altLang="ko-KR" dirty="0"/>
              <a:t>( </a:t>
            </a:r>
            <a:r>
              <a:rPr lang="en-US" altLang="ko-KR" i="1" dirty="0"/>
              <a:t>b </a:t>
            </a:r>
            <a:r>
              <a:rPr lang="en-US" altLang="ko-KR" dirty="0"/>
              <a:t>, 1-</a:t>
            </a:r>
            <a:r>
              <a:rPr lang="en-US" altLang="ko-KR" i="1" dirty="0"/>
              <a:t>b </a:t>
            </a:r>
            <a:r>
              <a:rPr lang="en-US" altLang="ko-KR" dirty="0" smtClean="0"/>
              <a:t>)</a:t>
            </a:r>
            <a:r>
              <a:rPr lang="ko-KR" altLang="en-US" dirty="0" smtClean="0"/>
              <a:t>로 직선 </a:t>
            </a:r>
            <a:r>
              <a:rPr lang="ko-KR" altLang="en-US" dirty="0"/>
              <a:t>수식을 이용해서 최종 </a:t>
            </a:r>
            <a:r>
              <a:rPr lang="ko-KR" altLang="en-US" dirty="0" err="1" smtClean="0"/>
              <a:t>화소값</a:t>
            </a:r>
            <a:r>
              <a:rPr lang="ko-KR" altLang="en-US" dirty="0" smtClean="0"/>
              <a:t> 계산</a:t>
            </a:r>
            <a:endParaRPr lang="ko-KR" altLang="en-US" dirty="0"/>
          </a:p>
        </p:txBody>
      </p:sp>
      <p:pic>
        <p:nvPicPr>
          <p:cNvPr id="4" name="_x353344336" descr="EMB000023383f6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1988840"/>
            <a:ext cx="4536504" cy="4177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333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내용 개체 틀 1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8.1 </a:t>
            </a:r>
            <a:r>
              <a:rPr lang="ko-KR" altLang="en-US" dirty="0"/>
              <a:t>사상</a:t>
            </a:r>
          </a:p>
          <a:p>
            <a:r>
              <a:rPr lang="en-US" altLang="ko-KR" dirty="0"/>
              <a:t>8.2 </a:t>
            </a:r>
            <a:r>
              <a:rPr lang="ko-KR" altLang="en-US" dirty="0"/>
              <a:t>크기 변경</a:t>
            </a:r>
            <a:r>
              <a:rPr lang="en-US" altLang="ko-KR" dirty="0"/>
              <a:t>(</a:t>
            </a:r>
            <a:r>
              <a:rPr lang="ko-KR" altLang="en-US" dirty="0"/>
              <a:t>확대</a:t>
            </a:r>
            <a:r>
              <a:rPr lang="en-US" altLang="ko-KR" dirty="0"/>
              <a:t>/</a:t>
            </a:r>
            <a:r>
              <a:rPr lang="ko-KR" altLang="en-US" dirty="0"/>
              <a:t>축소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8.3 </a:t>
            </a:r>
            <a:r>
              <a:rPr lang="ko-KR" altLang="en-US" dirty="0"/>
              <a:t>보간</a:t>
            </a:r>
          </a:p>
          <a:p>
            <a:r>
              <a:rPr lang="en-US" altLang="ko-KR" dirty="0"/>
              <a:t>8.4 </a:t>
            </a:r>
            <a:r>
              <a:rPr lang="ko-KR" altLang="en-US" dirty="0"/>
              <a:t>평행이동</a:t>
            </a:r>
          </a:p>
          <a:p>
            <a:r>
              <a:rPr lang="en-US" altLang="ko-KR" dirty="0"/>
              <a:t>8.5 </a:t>
            </a:r>
            <a:r>
              <a:rPr lang="ko-KR" altLang="en-US" dirty="0"/>
              <a:t>회전</a:t>
            </a:r>
          </a:p>
          <a:p>
            <a:r>
              <a:rPr lang="en-US" altLang="ko-KR" dirty="0"/>
              <a:t>8.6 </a:t>
            </a:r>
            <a:r>
              <a:rPr lang="ko-KR" altLang="en-US" dirty="0"/>
              <a:t>행렬 연산을 통한 기하학 변환 </a:t>
            </a:r>
            <a:r>
              <a:rPr lang="en-US" altLang="ko-KR" dirty="0"/>
              <a:t>- </a:t>
            </a:r>
            <a:r>
              <a:rPr lang="ko-KR" altLang="en-US" dirty="0" err="1"/>
              <a:t>어파인</a:t>
            </a:r>
            <a:r>
              <a:rPr lang="ko-KR" altLang="en-US" dirty="0"/>
              <a:t> 변환</a:t>
            </a:r>
          </a:p>
          <a:p>
            <a:r>
              <a:rPr lang="en-US" altLang="ko-KR" dirty="0"/>
              <a:t>8.7 </a:t>
            </a:r>
            <a:r>
              <a:rPr lang="ko-KR" altLang="en-US" dirty="0"/>
              <a:t>원근 투시</a:t>
            </a:r>
            <a:r>
              <a:rPr lang="en-US" altLang="ko-KR" dirty="0"/>
              <a:t>(</a:t>
            </a:r>
            <a:r>
              <a:rPr lang="ko-KR" altLang="en-US" dirty="0"/>
              <a:t>투영</a:t>
            </a:r>
            <a:r>
              <a:rPr lang="en-US" altLang="ko-KR" dirty="0"/>
              <a:t>) </a:t>
            </a:r>
            <a:r>
              <a:rPr lang="ko-KR" altLang="en-US" dirty="0"/>
              <a:t>변환</a:t>
            </a:r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contents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38434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8.3.2 </a:t>
            </a:r>
            <a:r>
              <a:rPr lang="ko-KR" altLang="en-US" dirty="0"/>
              <a:t>양선형 </a:t>
            </a:r>
            <a:r>
              <a:rPr lang="ko-KR" altLang="en-US" dirty="0" err="1"/>
              <a:t>보간법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95536" y="1052736"/>
            <a:ext cx="8569306" cy="5419650"/>
          </a:xfrm>
        </p:spPr>
        <p:txBody>
          <a:bodyPr/>
          <a:lstStyle/>
          <a:p>
            <a:r>
              <a:rPr lang="ko-KR" altLang="en-US" dirty="0" smtClean="0"/>
              <a:t>수식으로 정리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2"/>
            <a:endParaRPr lang="en-US" altLang="ko-KR" dirty="0" smtClean="0"/>
          </a:p>
          <a:p>
            <a:r>
              <a:rPr lang="en-US" altLang="ko-KR" dirty="0" err="1" smtClean="0"/>
              <a:t>OpenCV</a:t>
            </a:r>
            <a:r>
              <a:rPr lang="en-US" altLang="ko-KR" dirty="0" smtClean="0"/>
              <a:t> </a:t>
            </a:r>
            <a:r>
              <a:rPr lang="ko-KR" altLang="en-US" dirty="0" smtClean="0"/>
              <a:t>보간 옵션</a:t>
            </a:r>
            <a:r>
              <a:rPr lang="en-US" altLang="ko-KR" dirty="0"/>
              <a:t>	</a:t>
            </a:r>
            <a:endParaRPr lang="en-US" altLang="ko-KR" dirty="0" smtClean="0"/>
          </a:p>
          <a:p>
            <a:pPr lvl="2"/>
            <a:r>
              <a:rPr lang="en-US" altLang="ko-KR" dirty="0"/>
              <a:t>cv::resize(), cv::remap(), cv::</a:t>
            </a:r>
            <a:r>
              <a:rPr lang="en-US" altLang="ko-KR" dirty="0" err="1"/>
              <a:t>warpAffine</a:t>
            </a:r>
            <a:r>
              <a:rPr lang="en-US" altLang="ko-KR" dirty="0"/>
              <a:t>(), cv::</a:t>
            </a:r>
            <a:r>
              <a:rPr lang="en-US" altLang="ko-KR" dirty="0" err="1"/>
              <a:t>warpPerspective</a:t>
            </a:r>
            <a:r>
              <a:rPr lang="en-US" altLang="ko-KR" dirty="0" smtClean="0"/>
              <a:t>() </a:t>
            </a:r>
            <a:r>
              <a:rPr lang="ko-KR" altLang="en-US" dirty="0" smtClean="0"/>
              <a:t>등의 함수에서 사용</a:t>
            </a:r>
            <a:endParaRPr lang="ko-KR" altLang="en-US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3747" y="1154887"/>
            <a:ext cx="4176465" cy="15540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4293096"/>
            <a:ext cx="6768752" cy="23030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28582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8.3.2 </a:t>
            </a:r>
            <a:r>
              <a:rPr lang="ko-KR" altLang="en-US" dirty="0"/>
              <a:t>양선형 </a:t>
            </a:r>
            <a:r>
              <a:rPr lang="ko-KR" altLang="en-US" dirty="0" err="1"/>
              <a:t>보간법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171"/>
          <a:stretch/>
        </p:blipFill>
        <p:spPr bwMode="auto">
          <a:xfrm>
            <a:off x="755576" y="548679"/>
            <a:ext cx="6264696" cy="6328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그룹 5"/>
          <p:cNvGrpSpPr/>
          <p:nvPr/>
        </p:nvGrpSpPr>
        <p:grpSpPr>
          <a:xfrm>
            <a:off x="4283968" y="3501008"/>
            <a:ext cx="2429847" cy="1440160"/>
            <a:chOff x="4283968" y="3501008"/>
            <a:chExt cx="2429847" cy="1440160"/>
          </a:xfrm>
        </p:grpSpPr>
        <p:sp>
          <p:nvSpPr>
            <p:cNvPr id="5" name="모서리가 둥근 사각형 설명선 4"/>
            <p:cNvSpPr/>
            <p:nvPr/>
          </p:nvSpPr>
          <p:spPr>
            <a:xfrm>
              <a:off x="5220072" y="3501008"/>
              <a:ext cx="1493743" cy="489679"/>
            </a:xfrm>
            <a:prstGeom prst="wedgeRoundRectCallout">
              <a:avLst>
                <a:gd name="adj1" fmla="val -95614"/>
                <a:gd name="adj2" fmla="val 121910"/>
                <a:gd name="adj3" fmla="val 16667"/>
              </a:avLst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36000" rIns="36000" rtlCol="0" anchor="ctr"/>
            <a:lstStyle/>
            <a:p>
              <a:pPr algn="ctr" fontAlgn="base"/>
              <a:r>
                <a:rPr lang="ko-KR" altLang="en-US" sz="1500" dirty="0" err="1" smtClean="0">
                  <a:solidFill>
                    <a:schemeClr val="accent4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목적화소와</a:t>
              </a:r>
              <a:r>
                <a:rPr lang="ko-KR" altLang="en-US" sz="1500" dirty="0" smtClean="0">
                  <a:solidFill>
                    <a:schemeClr val="accent4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가장 인접한 </a:t>
              </a:r>
              <a:r>
                <a:rPr lang="en-US" altLang="ko-KR" sz="1500" dirty="0" smtClean="0">
                  <a:solidFill>
                    <a:schemeClr val="accent4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r>
                <a:rPr lang="ko-KR" altLang="en-US" sz="1500" dirty="0" smtClean="0">
                  <a:solidFill>
                    <a:schemeClr val="accent4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개 </a:t>
              </a:r>
              <a:r>
                <a:rPr lang="ko-KR" altLang="en-US" sz="1500" dirty="0" err="1" smtClean="0">
                  <a:solidFill>
                    <a:schemeClr val="accent4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입력화소</a:t>
              </a:r>
              <a:r>
                <a:rPr lang="ko-KR" altLang="en-US" sz="1500" dirty="0" smtClean="0">
                  <a:solidFill>
                    <a:schemeClr val="accent4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가져오기</a:t>
              </a:r>
              <a:endParaRPr lang="en-US" altLang="ko-KR" sz="15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" name="오른쪽 중괄호 3"/>
            <p:cNvSpPr/>
            <p:nvPr/>
          </p:nvSpPr>
          <p:spPr>
            <a:xfrm>
              <a:off x="4283968" y="4155646"/>
              <a:ext cx="216000" cy="785522"/>
            </a:xfrm>
            <a:prstGeom prst="rightBrace">
              <a:avLst>
                <a:gd name="adj1" fmla="val 8333"/>
                <a:gd name="adj2" fmla="val 27552"/>
              </a:avLst>
            </a:prstGeom>
            <a:noFill/>
            <a:ln w="1270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모서리가 둥근 사각형 설명선 6"/>
          <p:cNvSpPr/>
          <p:nvPr/>
        </p:nvSpPr>
        <p:spPr>
          <a:xfrm>
            <a:off x="4204731" y="2878518"/>
            <a:ext cx="1807429" cy="334458"/>
          </a:xfrm>
          <a:prstGeom prst="wedgeRoundRectCallout">
            <a:avLst>
              <a:gd name="adj1" fmla="val -89492"/>
              <a:gd name="adj2" fmla="val 5201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 fontAlgn="base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입력영상 범위 </a:t>
            </a:r>
            <a:r>
              <a:rPr lang="ko-KR" altLang="en-US" sz="150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벗어나지 않도록</a:t>
            </a:r>
            <a:endParaRPr lang="en-US" altLang="ko-KR" sz="15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0884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-36512" y="595606"/>
            <a:ext cx="6271702" cy="3625482"/>
            <a:chOff x="354008" y="-747464"/>
            <a:chExt cx="6480000" cy="3543632"/>
          </a:xfrm>
        </p:grpSpPr>
        <p:pic>
          <p:nvPicPr>
            <p:cNvPr id="5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1141"/>
            <a:stretch/>
          </p:blipFill>
          <p:spPr bwMode="auto">
            <a:xfrm>
              <a:off x="395536" y="-747464"/>
              <a:ext cx="6372000" cy="26989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Picture 2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1448"/>
            <a:stretch/>
          </p:blipFill>
          <p:spPr bwMode="auto">
            <a:xfrm>
              <a:off x="354008" y="1844824"/>
              <a:ext cx="6480000" cy="9513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8.3.2 </a:t>
            </a:r>
            <a:r>
              <a:rPr lang="ko-KR" altLang="en-US" dirty="0"/>
              <a:t>양선형 </a:t>
            </a:r>
            <a:r>
              <a:rPr lang="ko-KR" altLang="en-US" dirty="0" err="1"/>
              <a:t>보간법</a:t>
            </a:r>
            <a:endParaRPr lang="ko-KR" altLang="en-US" dirty="0"/>
          </a:p>
        </p:txBody>
      </p:sp>
      <p:sp>
        <p:nvSpPr>
          <p:cNvPr id="10" name="모서리가 둥근 사각형 설명선 9"/>
          <p:cNvSpPr/>
          <p:nvPr/>
        </p:nvSpPr>
        <p:spPr>
          <a:xfrm>
            <a:off x="4067944" y="2284492"/>
            <a:ext cx="2405688" cy="367904"/>
          </a:xfrm>
          <a:prstGeom prst="wedgeRoundRectCallout">
            <a:avLst>
              <a:gd name="adj1" fmla="val -76445"/>
              <a:gd name="adj2" fmla="val 166105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 fontAlgn="base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한 </a:t>
            </a:r>
            <a:r>
              <a:rPr lang="ko-KR" altLang="en-US" sz="1500" dirty="0" err="1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화소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양선형 보간 </a:t>
            </a:r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입력영상 좌표 입력</a:t>
            </a:r>
            <a:endParaRPr lang="en-US" altLang="ko-KR" sz="15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145"/>
          <a:stretch/>
        </p:blipFill>
        <p:spPr bwMode="auto">
          <a:xfrm>
            <a:off x="3132520" y="3329467"/>
            <a:ext cx="6120000" cy="39159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47247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8.3.2 </a:t>
            </a:r>
            <a:r>
              <a:rPr lang="ko-KR" altLang="en-US" dirty="0"/>
              <a:t>양선형 </a:t>
            </a:r>
            <a:r>
              <a:rPr lang="ko-KR" altLang="en-US" dirty="0" err="1"/>
              <a:t>보간법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실행결과</a:t>
            </a:r>
            <a:endParaRPr lang="ko-KR" altLang="en-US" dirty="0"/>
          </a:p>
        </p:txBody>
      </p:sp>
      <p:pic>
        <p:nvPicPr>
          <p:cNvPr id="16391" name="_x211740240" descr="EMB000023383f6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7005" y="882962"/>
            <a:ext cx="2717483" cy="2906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0" name="_x353344176" descr="EMB000023383f6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882962"/>
            <a:ext cx="2717483" cy="2906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9" name="_x353344496" descr="EMB000023383f7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628801"/>
            <a:ext cx="1431608" cy="1620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_x117559928" descr="EMB000023383f7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7005" y="3907298"/>
            <a:ext cx="2717483" cy="2906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7" name="_x117560488" descr="EMB000023383f7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3907297"/>
            <a:ext cx="2717483" cy="2906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059521" y="3275692"/>
            <a:ext cx="776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입력영상</a:t>
            </a:r>
            <a:endParaRPr lang="ko-KR" altLang="en-US"/>
          </a:p>
        </p:txBody>
      </p:sp>
      <p:sp>
        <p:nvSpPr>
          <p:cNvPr id="14" name="모서리가 둥근 사각형 설명선 13"/>
          <p:cNvSpPr/>
          <p:nvPr/>
        </p:nvSpPr>
        <p:spPr>
          <a:xfrm>
            <a:off x="4644008" y="1196577"/>
            <a:ext cx="1234498" cy="334458"/>
          </a:xfrm>
          <a:prstGeom prst="wedgeRoundRectCallout">
            <a:avLst>
              <a:gd name="adj1" fmla="val -73471"/>
              <a:gd name="adj2" fmla="val 251259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 fontAlgn="base"/>
            <a:r>
              <a:rPr lang="ko-KR" altLang="en-US" sz="150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계산 현상의 감소</a:t>
            </a:r>
            <a:endParaRPr lang="en-US" altLang="ko-KR" sz="15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오른쪽 화살표 7"/>
          <p:cNvSpPr/>
          <p:nvPr/>
        </p:nvSpPr>
        <p:spPr>
          <a:xfrm>
            <a:off x="2555776" y="2438902"/>
            <a:ext cx="288032" cy="414034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2413755" y="2906360"/>
            <a:ext cx="502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>
                <a:solidFill>
                  <a:schemeClr val="accent1">
                    <a:lumMod val="75000"/>
                  </a:schemeClr>
                </a:solidFill>
              </a:rPr>
              <a:t>확대</a:t>
            </a:r>
            <a:endParaRPr lang="ko-KR" alt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3753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8.4 </a:t>
            </a:r>
            <a:r>
              <a:rPr lang="ko-KR" altLang="en-US" dirty="0"/>
              <a:t>평행이동</a:t>
            </a:r>
          </a:p>
        </p:txBody>
      </p:sp>
    </p:spTree>
    <p:extLst>
      <p:ext uri="{BB962C8B-B14F-4D97-AF65-F5344CB8AC3E}">
        <p14:creationId xmlns:p14="http://schemas.microsoft.com/office/powerpoint/2010/main" val="526627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8.4 </a:t>
            </a:r>
            <a:r>
              <a:rPr lang="ko-KR" altLang="en-US" dirty="0"/>
              <a:t>평행이동</a:t>
            </a:r>
          </a:p>
        </p:txBody>
      </p:sp>
      <p:sp>
        <p:nvSpPr>
          <p:cNvPr id="2" name="텍스트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ko-KR" altLang="en-US" dirty="0"/>
              <a:t>영상의 원점을 기준으로 모든 </a:t>
            </a:r>
            <a:r>
              <a:rPr lang="ko-KR" altLang="en-US" dirty="0" err="1"/>
              <a:t>화소를</a:t>
            </a:r>
            <a:r>
              <a:rPr lang="ko-KR" altLang="en-US" dirty="0"/>
              <a:t> 동일하게 </a:t>
            </a:r>
            <a:r>
              <a:rPr lang="ko-KR" altLang="en-US" dirty="0" smtClean="0"/>
              <a:t>가로방향과 </a:t>
            </a:r>
            <a:r>
              <a:rPr lang="ko-KR" altLang="en-US" dirty="0"/>
              <a:t>세로 방향으로 옮기는 </a:t>
            </a:r>
            <a:r>
              <a:rPr lang="ko-KR" altLang="en-US" dirty="0" smtClean="0"/>
              <a:t>것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가로 </a:t>
            </a:r>
            <a:r>
              <a:rPr lang="ko-KR" altLang="en-US" dirty="0"/>
              <a:t>방향으로 </a:t>
            </a:r>
            <a:r>
              <a:rPr lang="en-US" altLang="ko-KR" i="1" dirty="0"/>
              <a:t>dx</a:t>
            </a:r>
            <a:r>
              <a:rPr lang="ko-KR" altLang="en-US" dirty="0"/>
              <a:t>만큼</a:t>
            </a:r>
            <a:r>
              <a:rPr lang="en-US" altLang="ko-KR" dirty="0"/>
              <a:t>, </a:t>
            </a:r>
            <a:r>
              <a:rPr lang="ko-KR" altLang="en-US" dirty="0"/>
              <a:t>세로 방향으로 </a:t>
            </a:r>
            <a:r>
              <a:rPr lang="en-US" altLang="ko-KR" i="1" dirty="0" err="1"/>
              <a:t>dy</a:t>
            </a:r>
            <a:r>
              <a:rPr lang="ko-KR" altLang="en-US" dirty="0" smtClean="0"/>
              <a:t>만큼 전체 </a:t>
            </a:r>
            <a:r>
              <a:rPr lang="ko-KR" altLang="en-US" dirty="0"/>
              <a:t>영상의 모든 </a:t>
            </a:r>
            <a:r>
              <a:rPr lang="ko-KR" altLang="en-US" dirty="0" err="1" smtClean="0"/>
              <a:t>화소</a:t>
            </a:r>
            <a:r>
              <a:rPr lang="ko-KR" altLang="en-US" dirty="0" smtClean="0"/>
              <a:t> 이동한 예</a:t>
            </a:r>
            <a:endParaRPr lang="ko-KR" altLang="en-US" dirty="0"/>
          </a:p>
        </p:txBody>
      </p:sp>
      <p:pic>
        <p:nvPicPr>
          <p:cNvPr id="19457" name="_x353344896" descr="EMB000023383f7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167" y="2204864"/>
            <a:ext cx="6655177" cy="2878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169"/>
          <a:stretch/>
        </p:blipFill>
        <p:spPr bwMode="auto">
          <a:xfrm>
            <a:off x="1944089" y="5238815"/>
            <a:ext cx="1979839" cy="10705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503"/>
          <a:stretch/>
        </p:blipFill>
        <p:spPr bwMode="auto">
          <a:xfrm>
            <a:off x="4427984" y="5318298"/>
            <a:ext cx="1979838" cy="10630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55876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8.4 </a:t>
            </a:r>
            <a:r>
              <a:rPr lang="ko-KR" altLang="en-US" dirty="0"/>
              <a:t>평행이동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097"/>
          <a:stretch/>
        </p:blipFill>
        <p:spPr bwMode="auto">
          <a:xfrm>
            <a:off x="827584" y="836712"/>
            <a:ext cx="6840000" cy="557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모서리가 둥근 사각형 설명선 7"/>
          <p:cNvSpPr/>
          <p:nvPr/>
        </p:nvSpPr>
        <p:spPr>
          <a:xfrm>
            <a:off x="309881" y="4305247"/>
            <a:ext cx="1385242" cy="538647"/>
          </a:xfrm>
          <a:prstGeom prst="wedgeRoundRectCallout">
            <a:avLst>
              <a:gd name="adj1" fmla="val 134627"/>
              <a:gd name="adj2" fmla="val 77758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 fontAlgn="base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계산 </a:t>
            </a:r>
            <a:r>
              <a:rPr lang="ko-KR" altLang="en-US" sz="1500" dirty="0" err="1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화소가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입력영상 </a:t>
            </a:r>
            <a:r>
              <a:rPr lang="ko-KR" altLang="en-US" sz="1500" dirty="0" err="1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범위내에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있어야 됨</a:t>
            </a:r>
            <a:endParaRPr lang="en-US" altLang="ko-KR" sz="15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4860032" y="4051526"/>
            <a:ext cx="1234498" cy="304053"/>
          </a:xfrm>
          <a:prstGeom prst="wedgeRoundRectCallout">
            <a:avLst>
              <a:gd name="adj1" fmla="val -123641"/>
              <a:gd name="adj2" fmla="val 178353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 fontAlgn="base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입력영상 좌표 계산</a:t>
            </a:r>
            <a:endParaRPr lang="en-US" altLang="ko-KR" sz="15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0700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635"/>
          <a:stretch/>
        </p:blipFill>
        <p:spPr bwMode="auto">
          <a:xfrm>
            <a:off x="467544" y="692696"/>
            <a:ext cx="6840000" cy="39153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07" name="_x117560248" descr="EMB000023383f7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5571" y="4329368"/>
            <a:ext cx="2252413" cy="241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6" name="_x353345456" descr="EMB000023383f7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8978" y="4337712"/>
            <a:ext cx="2357278" cy="241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5" name="_x353344496" descr="EMB000023383f7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8562" y="4365104"/>
            <a:ext cx="2252413" cy="241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8.4 </a:t>
            </a:r>
            <a:r>
              <a:rPr lang="ko-KR" altLang="en-US" dirty="0"/>
              <a:t>평행이동</a:t>
            </a:r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5230355" y="3789040"/>
            <a:ext cx="1357948" cy="489679"/>
          </a:xfrm>
          <a:prstGeom prst="wedgeRoundRectCallout">
            <a:avLst>
              <a:gd name="adj1" fmla="val -60091"/>
              <a:gd name="adj2" fmla="val 149482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 fontAlgn="base"/>
            <a:r>
              <a:rPr lang="ko-KR" altLang="en-US" sz="150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입력영상 범위 벗어나면 검은색 처리</a:t>
            </a:r>
            <a:endParaRPr lang="en-US" altLang="ko-KR" sz="15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505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8.5 </a:t>
            </a:r>
            <a:r>
              <a:rPr lang="ko-KR" altLang="en-US" dirty="0" smtClean="0"/>
              <a:t>회전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86780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8.5 </a:t>
            </a:r>
            <a:r>
              <a:rPr lang="ko-KR" altLang="en-US" dirty="0" smtClean="0"/>
              <a:t>회전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ko-KR" altLang="en-US" dirty="0" smtClean="0"/>
              <a:t>입력영상의 모든 </a:t>
            </a:r>
            <a:r>
              <a:rPr lang="ko-KR" altLang="en-US" dirty="0" err="1" smtClean="0"/>
              <a:t>화소를</a:t>
            </a:r>
            <a:r>
              <a:rPr lang="ko-KR" altLang="en-US" dirty="0" smtClean="0"/>
              <a:t> 영상의 원점을 기준으로 원하는 각도만큼 모든 </a:t>
            </a:r>
            <a:r>
              <a:rPr lang="ko-KR" altLang="en-US" dirty="0" err="1" smtClean="0"/>
              <a:t>화소에</a:t>
            </a:r>
            <a:r>
              <a:rPr lang="ko-KR" altLang="en-US" dirty="0" smtClean="0"/>
              <a:t> 대해서 회전 변환을 시키는 것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회전 변환 수식 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 smtClean="0"/>
              <a:t>원점으로부터 시계 방향으로 정해진 각도만큼 회전된 영상 생성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직교 </a:t>
            </a:r>
            <a:r>
              <a:rPr lang="ko-KR" altLang="en-US" dirty="0" err="1" smtClean="0"/>
              <a:t>좌표계에서</a:t>
            </a:r>
            <a:r>
              <a:rPr lang="ko-KR" altLang="en-US" dirty="0" smtClean="0"/>
              <a:t> 회전 변환은 </a:t>
            </a:r>
            <a:r>
              <a:rPr lang="ko-KR" altLang="en-US" dirty="0" err="1" smtClean="0"/>
              <a:t>반시계</a:t>
            </a:r>
            <a:r>
              <a:rPr lang="ko-KR" altLang="en-US" dirty="0" smtClean="0"/>
              <a:t> 방향으로 적용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영상 </a:t>
            </a:r>
            <a:r>
              <a:rPr lang="ko-KR" altLang="en-US" dirty="0" err="1" smtClean="0"/>
              <a:t>좌표계에서는</a:t>
            </a:r>
            <a:r>
              <a:rPr lang="ko-KR" altLang="en-US" dirty="0" smtClean="0"/>
              <a:t> </a:t>
            </a:r>
            <a:r>
              <a:rPr lang="en-US" altLang="ko-KR" dirty="0" smtClean="0"/>
              <a:t>y </a:t>
            </a:r>
            <a:r>
              <a:rPr lang="ko-KR" altLang="en-US" dirty="0" smtClean="0"/>
              <a:t>좌표가 하단으로 내려갈수록 증가하기 </a:t>
            </a:r>
            <a:r>
              <a:rPr lang="ko-KR" altLang="en-US" dirty="0" smtClean="0"/>
              <a:t>때문에 시계방향 회전</a:t>
            </a:r>
            <a:endParaRPr lang="ko-KR" altLang="en-US" dirty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2420888"/>
            <a:ext cx="2952328" cy="20376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1" name="_x353344496" descr="EMB000023383f7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129085"/>
            <a:ext cx="4188807" cy="2668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7403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8.1 </a:t>
            </a:r>
            <a:r>
              <a:rPr lang="ko-KR" altLang="en-US" dirty="0"/>
              <a:t>사상</a:t>
            </a:r>
          </a:p>
        </p:txBody>
      </p:sp>
    </p:spTree>
    <p:extLst>
      <p:ext uri="{BB962C8B-B14F-4D97-AF65-F5344CB8AC3E}">
        <p14:creationId xmlns:p14="http://schemas.microsoft.com/office/powerpoint/2010/main" val="2797266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8.5 </a:t>
            </a:r>
            <a:r>
              <a:rPr lang="ko-KR" altLang="en-US" dirty="0"/>
              <a:t>회전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특정 좌표에서</a:t>
            </a:r>
            <a:r>
              <a:rPr lang="en-US" altLang="ko-KR" dirty="0" smtClean="0"/>
              <a:t>(center X, center Y)</a:t>
            </a:r>
            <a:r>
              <a:rPr lang="ko-KR" altLang="en-US" dirty="0" smtClean="0"/>
              <a:t> 회전하는 경우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회전의 기준점으로 영상을 이동시킨 후</a:t>
            </a:r>
            <a:r>
              <a:rPr lang="en-US" altLang="ko-KR" dirty="0" smtClean="0"/>
              <a:t>, </a:t>
            </a:r>
            <a:r>
              <a:rPr lang="ko-KR" altLang="en-US" dirty="0" smtClean="0"/>
              <a:t>회전 수행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다시 원점 좌표로 이동</a:t>
            </a:r>
            <a:endParaRPr lang="ko-KR" altLang="en-US" dirty="0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762" y="2636912"/>
            <a:ext cx="6305550" cy="1133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25985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8.5 </a:t>
            </a:r>
            <a:r>
              <a:rPr lang="ko-KR" altLang="en-US" dirty="0"/>
              <a:t>회전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756320" y="476672"/>
            <a:ext cx="6984032" cy="6635863"/>
            <a:chOff x="827584" y="620689"/>
            <a:chExt cx="6696000" cy="6791006"/>
          </a:xfrm>
        </p:grpSpPr>
        <p:pic>
          <p:nvPicPr>
            <p:cNvPr id="24578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7584" y="620689"/>
              <a:ext cx="6660000" cy="64807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" name="Picture 2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6761"/>
            <a:stretch/>
          </p:blipFill>
          <p:spPr bwMode="auto">
            <a:xfrm>
              <a:off x="827584" y="7101410"/>
              <a:ext cx="6696000" cy="3102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7" name="모서리가 둥근 사각형 설명선 6"/>
          <p:cNvSpPr/>
          <p:nvPr/>
        </p:nvSpPr>
        <p:spPr>
          <a:xfrm>
            <a:off x="3249107" y="1196752"/>
            <a:ext cx="2186989" cy="334458"/>
          </a:xfrm>
          <a:prstGeom prst="wedgeRoundRectCallout">
            <a:avLst>
              <a:gd name="adj1" fmla="val -76255"/>
              <a:gd name="adj2" fmla="val 151013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 fontAlgn="base"/>
            <a:r>
              <a:rPr lang="ko-KR" altLang="en-US" sz="1500" dirty="0" err="1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화소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양선형 보간 수행 </a:t>
            </a:r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이전과 동일</a:t>
            </a:r>
            <a:endParaRPr lang="en-US" altLang="ko-KR" sz="15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모서리가 둥근 사각형 설명선 9"/>
          <p:cNvSpPr/>
          <p:nvPr/>
        </p:nvSpPr>
        <p:spPr>
          <a:xfrm>
            <a:off x="5428867" y="3212976"/>
            <a:ext cx="1807429" cy="304053"/>
          </a:xfrm>
          <a:prstGeom prst="wedgeRoundRectCallout">
            <a:avLst>
              <a:gd name="adj1" fmla="val -129492"/>
              <a:gd name="adj2" fmla="val -39226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 fontAlgn="base"/>
            <a:r>
              <a:rPr lang="ko-KR" altLang="en-US" sz="1500" dirty="0" err="1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반복문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내에서 계산시 속도 저하</a:t>
            </a:r>
            <a:endParaRPr lang="en-US" altLang="ko-KR" sz="15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모서리가 둥근 사각형 설명선 10"/>
          <p:cNvSpPr/>
          <p:nvPr/>
        </p:nvSpPr>
        <p:spPr>
          <a:xfrm>
            <a:off x="929449" y="5589240"/>
            <a:ext cx="1122271" cy="334458"/>
          </a:xfrm>
          <a:prstGeom prst="wedgeRoundRectCallout">
            <a:avLst>
              <a:gd name="adj1" fmla="val 158351"/>
              <a:gd name="adj2" fmla="val -76818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 fontAlgn="base"/>
            <a:r>
              <a:rPr lang="ko-KR" altLang="en-US" sz="150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역방향 사상 수식</a:t>
            </a:r>
            <a:endParaRPr lang="en-US" altLang="ko-KR" sz="15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3570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1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8.5 </a:t>
            </a:r>
            <a:r>
              <a:rPr lang="ko-KR" altLang="en-US" dirty="0"/>
              <a:t>회전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26" b="34462"/>
          <a:stretch/>
        </p:blipFill>
        <p:spPr bwMode="auto">
          <a:xfrm>
            <a:off x="500062" y="764704"/>
            <a:ext cx="7128000" cy="61086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모서리가 둥근 사각형 설명선 4"/>
          <p:cNvSpPr/>
          <p:nvPr/>
        </p:nvSpPr>
        <p:spPr>
          <a:xfrm>
            <a:off x="5436096" y="1366350"/>
            <a:ext cx="843178" cy="334458"/>
          </a:xfrm>
          <a:prstGeom prst="wedgeRoundRectCallout">
            <a:avLst>
              <a:gd name="adj1" fmla="val -79971"/>
              <a:gd name="adj2" fmla="val -195290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 fontAlgn="base"/>
            <a:r>
              <a:rPr lang="ko-KR" altLang="en-US" sz="150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회전 기준점</a:t>
            </a:r>
            <a:endParaRPr lang="en-US" altLang="ko-KR" sz="15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5629260" y="4493350"/>
            <a:ext cx="1967076" cy="926292"/>
            <a:chOff x="5629260" y="4493350"/>
            <a:chExt cx="1967076" cy="926292"/>
          </a:xfrm>
        </p:grpSpPr>
        <p:sp>
          <p:nvSpPr>
            <p:cNvPr id="6" name="모서리가 둥근 사각형 설명선 5"/>
            <p:cNvSpPr/>
            <p:nvPr/>
          </p:nvSpPr>
          <p:spPr>
            <a:xfrm>
              <a:off x="6474065" y="5085184"/>
              <a:ext cx="1122271" cy="334458"/>
            </a:xfrm>
            <a:prstGeom prst="wedgeRoundRectCallout">
              <a:avLst>
                <a:gd name="adj1" fmla="val -77853"/>
                <a:gd name="adj2" fmla="val -83652"/>
                <a:gd name="adj3" fmla="val 16667"/>
              </a:avLst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36000" rIns="36000" rtlCol="0" anchor="ctr"/>
            <a:lstStyle/>
            <a:p>
              <a:pPr algn="ctr" fontAlgn="base"/>
              <a:r>
                <a:rPr lang="ko-KR" altLang="en-US" sz="1500" dirty="0" err="1" smtClean="0">
                  <a:solidFill>
                    <a:schemeClr val="accent4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회전후</a:t>
              </a:r>
              <a:r>
                <a:rPr lang="ko-KR" altLang="en-US" sz="1500" dirty="0" smtClean="0">
                  <a:solidFill>
                    <a:schemeClr val="accent4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역 평행이동</a:t>
              </a:r>
              <a:endParaRPr lang="en-US" altLang="ko-KR" sz="15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" name="직사각형 3"/>
            <p:cNvSpPr/>
            <p:nvPr/>
          </p:nvSpPr>
          <p:spPr>
            <a:xfrm>
              <a:off x="5629260" y="4493350"/>
              <a:ext cx="504056" cy="535596"/>
            </a:xfrm>
            <a:prstGeom prst="rect">
              <a:avLst/>
            </a:prstGeom>
            <a:noFill/>
            <a:ln w="1270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3131840" y="3573016"/>
            <a:ext cx="2870116" cy="926350"/>
            <a:chOff x="4817212" y="5357446"/>
            <a:chExt cx="2870116" cy="926350"/>
          </a:xfrm>
        </p:grpSpPr>
        <p:sp>
          <p:nvSpPr>
            <p:cNvPr id="10" name="모서리가 둥근 사각형 설명선 9"/>
            <p:cNvSpPr/>
            <p:nvPr/>
          </p:nvSpPr>
          <p:spPr>
            <a:xfrm>
              <a:off x="6329380" y="5357446"/>
              <a:ext cx="1357948" cy="334458"/>
            </a:xfrm>
            <a:prstGeom prst="wedgeRoundRectCallout">
              <a:avLst>
                <a:gd name="adj1" fmla="val -129455"/>
                <a:gd name="adj2" fmla="val 105448"/>
                <a:gd name="adj3" fmla="val 16667"/>
              </a:avLst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36000" rIns="36000" rtlCol="0" anchor="ctr"/>
            <a:lstStyle/>
            <a:p>
              <a:pPr algn="ctr" fontAlgn="base"/>
              <a:r>
                <a:rPr lang="ko-KR" altLang="en-US" sz="1500" dirty="0" smtClean="0">
                  <a:solidFill>
                    <a:schemeClr val="accent4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회전 기준점으로 평행이동</a:t>
              </a:r>
              <a:endParaRPr lang="en-US" altLang="ko-KR" sz="15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4817212" y="5748200"/>
              <a:ext cx="504056" cy="535596"/>
            </a:xfrm>
            <a:prstGeom prst="rect">
              <a:avLst/>
            </a:prstGeom>
            <a:noFill/>
            <a:ln w="1270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765107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8.5 </a:t>
            </a:r>
            <a:r>
              <a:rPr lang="ko-KR" altLang="en-US" dirty="0"/>
              <a:t>회전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pSp>
        <p:nvGrpSpPr>
          <p:cNvPr id="5" name="그룹 4"/>
          <p:cNvGrpSpPr/>
          <p:nvPr/>
        </p:nvGrpSpPr>
        <p:grpSpPr>
          <a:xfrm>
            <a:off x="683568" y="692696"/>
            <a:ext cx="6480000" cy="3916251"/>
            <a:chOff x="755576" y="620688"/>
            <a:chExt cx="6480000" cy="3916251"/>
          </a:xfrm>
        </p:grpSpPr>
        <p:pic>
          <p:nvPicPr>
            <p:cNvPr id="4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5536"/>
            <a:stretch/>
          </p:blipFill>
          <p:spPr bwMode="auto">
            <a:xfrm>
              <a:off x="755576" y="620688"/>
              <a:ext cx="6480000" cy="31944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6626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5577" y="3789041"/>
              <a:ext cx="6444000" cy="7478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1" name="모서리가 둥근 사각형 설명선 10"/>
          <p:cNvSpPr/>
          <p:nvPr/>
        </p:nvSpPr>
        <p:spPr>
          <a:xfrm>
            <a:off x="4499992" y="1556792"/>
            <a:ext cx="1643117" cy="334458"/>
          </a:xfrm>
          <a:prstGeom prst="wedgeRoundRectCallout">
            <a:avLst>
              <a:gd name="adj1" fmla="val -101279"/>
              <a:gd name="adj2" fmla="val 146457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 fontAlgn="base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회전 </a:t>
            </a:r>
            <a:r>
              <a:rPr lang="ko-KR" altLang="en-US" sz="150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기준점 </a:t>
            </a:r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영상의 중심점</a:t>
            </a:r>
            <a:endParaRPr lang="en-US" altLang="ko-KR" sz="15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_x353345376" descr="EMB000023383f8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1992" y="4365104"/>
            <a:ext cx="2268000" cy="2428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_x353344336" descr="EMB000023383f8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4365104"/>
            <a:ext cx="2268000" cy="2428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_x117558088" descr="EMB000023383f8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4628" y="4365104"/>
            <a:ext cx="2268000" cy="2428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9409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8.5 </a:t>
            </a:r>
            <a:r>
              <a:rPr lang="ko-KR" altLang="en-US" dirty="0" smtClean="0"/>
              <a:t>회전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심화예제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심화예제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기준점에서 마우스 드래그로 회전 수행하기</a:t>
            </a:r>
            <a:endParaRPr lang="ko-KR" altLang="en-US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1761020" y="2420832"/>
            <a:ext cx="3447901" cy="4032448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 flipV="1">
            <a:off x="1095425" y="2432438"/>
            <a:ext cx="596828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모서리가 둥근 사각형 설명선 6"/>
          <p:cNvSpPr/>
          <p:nvPr/>
        </p:nvSpPr>
        <p:spPr>
          <a:xfrm>
            <a:off x="3176668" y="1643949"/>
            <a:ext cx="1755372" cy="504000"/>
          </a:xfrm>
          <a:prstGeom prst="wedgeRoundRectCallout">
            <a:avLst>
              <a:gd name="adj1" fmla="val -128132"/>
              <a:gd name="adj2" fmla="val 103988"/>
              <a:gd name="adj3" fmla="val 16667"/>
            </a:avLst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[ctrl]+ </a:t>
            </a:r>
            <a:r>
              <a:rPr lang="ko-KR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왼쪽 마우스 버튼 </a:t>
            </a:r>
            <a:r>
              <a:rPr lang="en-US" altLang="ko-K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algn="ctr"/>
            <a:r>
              <a:rPr lang="ko-KR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회전 중심좌표</a:t>
            </a:r>
            <a:endParaRPr lang="ko-KR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6372200" y="2796077"/>
            <a:ext cx="1676935" cy="504000"/>
          </a:xfrm>
          <a:prstGeom prst="wedgeRoundRectCallout">
            <a:avLst>
              <a:gd name="adj1" fmla="val -102753"/>
              <a:gd name="adj2" fmla="val 56064"/>
              <a:gd name="adj3" fmla="val 16667"/>
            </a:avLst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왼쪽 마우스 </a:t>
            </a:r>
            <a:r>
              <a:rPr lang="ko-KR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버튼 누르기 </a:t>
            </a:r>
            <a:r>
              <a:rPr lang="en-US" altLang="ko-K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altLang="ko-K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ko-KR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회전 시작좌표</a:t>
            </a:r>
            <a:endParaRPr lang="ko-KR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5724128" y="5460373"/>
            <a:ext cx="1649887" cy="504000"/>
          </a:xfrm>
          <a:prstGeom prst="wedgeRoundRectCallout">
            <a:avLst>
              <a:gd name="adj1" fmla="val -132683"/>
              <a:gd name="adj2" fmla="val -83220"/>
              <a:gd name="adj3" fmla="val 16667"/>
            </a:avLst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왼쪽 마우스 버튼 </a:t>
            </a:r>
            <a:r>
              <a:rPr lang="ko-KR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누르기 </a:t>
            </a:r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algn="ctr"/>
            <a:r>
              <a:rPr lang="ko-KR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회전 종료좌표</a:t>
            </a:r>
            <a:endParaRPr lang="ko-KR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1736973" y="2431983"/>
            <a:ext cx="5283299" cy="1357001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타원 10"/>
          <p:cNvSpPr/>
          <p:nvPr/>
        </p:nvSpPr>
        <p:spPr>
          <a:xfrm>
            <a:off x="1720255" y="2377399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4128801" y="5217993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5330635" y="3312332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원호 13"/>
          <p:cNvSpPr/>
          <p:nvPr/>
        </p:nvSpPr>
        <p:spPr>
          <a:xfrm rot="4321419">
            <a:off x="1848038" y="2418135"/>
            <a:ext cx="576000" cy="576000"/>
          </a:xfrm>
          <a:prstGeom prst="arc">
            <a:avLst/>
          </a:prstGeom>
          <a:ln w="19050">
            <a:headEnd type="none" w="med" len="med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직사각형 14"/>
              <p:cNvSpPr/>
              <p:nvPr/>
            </p:nvSpPr>
            <p:spPr>
              <a:xfrm>
                <a:off x="971600" y="3788984"/>
                <a:ext cx="182280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ko-KR" altLang="en-US" b="1" dirty="0" smtClean="0"/>
                  <a:t>회전각 </a:t>
                </a:r>
                <a14:m>
                  <m:oMath xmlns:m="http://schemas.openxmlformats.org/officeDocument/2006/math">
                    <m:r>
                      <a:rPr lang="ko-KR" altLang="en-US" b="1" i="1" smtClean="0">
                        <a:latin typeface="Cambria Math"/>
                      </a:rPr>
                      <m:t>𝜽</m:t>
                    </m:r>
                  </m:oMath>
                </a14:m>
                <a:r>
                  <a:rPr lang="en-US" altLang="ko-KR" b="1" dirty="0" smtClean="0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>
                            <a:latin typeface="Cambria Math"/>
                          </a:rPr>
                        </m:ctrlPr>
                      </m:sSubPr>
                      <m:e>
                        <m:r>
                          <a:rPr lang="ko-KR" altLang="en-US" b="1" i="1">
                            <a:latin typeface="Cambria Math"/>
                          </a:rPr>
                          <m:t>𝜽</m:t>
                        </m:r>
                      </m:e>
                      <m:sub>
                        <m:r>
                          <a:rPr lang="en-US" altLang="ko-KR" b="1" i="1">
                            <a:latin typeface="Cambria Math"/>
                          </a:rPr>
                          <m:t>𝟐</m:t>
                        </m:r>
                      </m:sub>
                    </m:sSub>
                    <m:r>
                      <a:rPr lang="en-US" altLang="ko-KR" b="1" i="1" smtClean="0">
                        <a:latin typeface="Cambria Math"/>
                      </a:rPr>
                      <m:t>−</m:t>
                    </m:r>
                    <m:sSub>
                      <m:sSubPr>
                        <m:ctrlPr>
                          <a:rPr lang="en-US" altLang="ko-KR" b="1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ko-KR" altLang="en-US" b="1" i="1">
                            <a:latin typeface="Cambria Math"/>
                          </a:rPr>
                          <m:t>𝜽</m:t>
                        </m:r>
                      </m:e>
                      <m:sub>
                        <m:r>
                          <a:rPr lang="en-US" altLang="ko-KR" b="1" i="1" smtClean="0">
                            <a:latin typeface="Cambria Math"/>
                          </a:rPr>
                          <m:t>𝟏</m:t>
                        </m:r>
                      </m:sub>
                    </m:sSub>
                  </m:oMath>
                </a14:m>
                <a:endParaRPr lang="ko-KR" altLang="en-US" b="1" dirty="0" smtClean="0"/>
              </a:p>
            </p:txBody>
          </p:sp>
        </mc:Choice>
        <mc:Fallback>
          <p:sp>
            <p:nvSpPr>
              <p:cNvPr id="15" name="직사각형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600" y="3788984"/>
                <a:ext cx="1822807" cy="369332"/>
              </a:xfrm>
              <a:prstGeom prst="rect">
                <a:avLst/>
              </a:prstGeom>
              <a:blipFill rotWithShape="1">
                <a:blip r:embed="rId2"/>
                <a:stretch>
                  <a:fillRect l="-2341" t="-13333" b="-2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직선 화살표 연결선 15"/>
          <p:cNvCxnSpPr>
            <a:stCxn id="13" idx="4"/>
            <a:endCxn id="12" idx="0"/>
          </p:cNvCxnSpPr>
          <p:nvPr/>
        </p:nvCxnSpPr>
        <p:spPr>
          <a:xfrm flipH="1">
            <a:off x="4182801" y="3420332"/>
            <a:ext cx="1201834" cy="1797661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prstDash val="sysDot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모서리가 둥근 사각형 설명선 16"/>
          <p:cNvSpPr/>
          <p:nvPr/>
        </p:nvSpPr>
        <p:spPr>
          <a:xfrm>
            <a:off x="5508104" y="4502764"/>
            <a:ext cx="1374698" cy="308348"/>
          </a:xfrm>
          <a:prstGeom prst="wedgeRoundRectCallout">
            <a:avLst>
              <a:gd name="adj1" fmla="val -89151"/>
              <a:gd name="adj2" fmla="val -175178"/>
              <a:gd name="adj3" fmla="val 16667"/>
            </a:avLst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마우스 드래그</a:t>
            </a:r>
            <a:endParaRPr lang="ko-KR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원호 17"/>
          <p:cNvSpPr/>
          <p:nvPr/>
        </p:nvSpPr>
        <p:spPr>
          <a:xfrm rot="3736291">
            <a:off x="2657519" y="2255981"/>
            <a:ext cx="753719" cy="685199"/>
          </a:xfrm>
          <a:prstGeom prst="arc">
            <a:avLst>
              <a:gd name="adj1" fmla="val 16200000"/>
              <a:gd name="adj2" fmla="val 20487744"/>
            </a:avLst>
          </a:prstGeom>
          <a:ln w="19050">
            <a:prstDash val="sysDot"/>
            <a:headEnd type="none" w="med" len="med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직사각형 18"/>
              <p:cNvSpPr/>
              <p:nvPr/>
            </p:nvSpPr>
            <p:spPr>
              <a:xfrm>
                <a:off x="3419872" y="2514382"/>
                <a:ext cx="920252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ko-KR" altLang="en-US" sz="1600" dirty="0" smtClean="0"/>
                  <a:t>각도</a:t>
                </a:r>
                <a:r>
                  <a:rPr lang="en-US" altLang="ko-KR" sz="1600" dirty="0" smtClean="0"/>
                  <a:t>1(</a:t>
                </a:r>
                <a:r>
                  <a:rPr lang="ko-KR" altLang="en-US" sz="1600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ko-KR" altLang="en-US" sz="1600" i="1">
                            <a:latin typeface="Cambria Math"/>
                          </a:rPr>
                          <m:t>𝜃</m:t>
                        </m:r>
                      </m:e>
                      <m:sub>
                        <m:r>
                          <a:rPr lang="en-US" altLang="ko-KR" sz="1600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altLang="ko-KR" sz="1600" b="0" i="1" smtClean="0">
                        <a:latin typeface="Cambria Math"/>
                      </a:rPr>
                      <m:t>)</m:t>
                    </m:r>
                  </m:oMath>
                </a14:m>
                <a:endParaRPr lang="ko-KR" altLang="en-US" sz="1600" dirty="0"/>
              </a:p>
            </p:txBody>
          </p:sp>
        </mc:Choice>
        <mc:Fallback>
          <p:sp>
            <p:nvSpPr>
              <p:cNvPr id="19" name="직사각형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9872" y="2514382"/>
                <a:ext cx="920252" cy="338554"/>
              </a:xfrm>
              <a:prstGeom prst="rect">
                <a:avLst/>
              </a:prstGeom>
              <a:blipFill rotWithShape="1">
                <a:blip r:embed="rId3"/>
                <a:stretch>
                  <a:fillRect l="-2649" t="-8929" r="-662" b="-2321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직사각형 19"/>
              <p:cNvSpPr/>
              <p:nvPr/>
            </p:nvSpPr>
            <p:spPr>
              <a:xfrm>
                <a:off x="2915816" y="3162454"/>
                <a:ext cx="924997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ko-KR" altLang="en-US" sz="1600" dirty="0" smtClean="0"/>
                  <a:t>각도</a:t>
                </a:r>
                <a:r>
                  <a:rPr lang="en-US" altLang="ko-KR" sz="1600" dirty="0" smtClean="0"/>
                  <a:t>2(</a:t>
                </a:r>
                <a:r>
                  <a:rPr lang="ko-KR" altLang="en-US" sz="1600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ko-KR" altLang="en-US" sz="1600" i="1">
                            <a:latin typeface="Cambria Math"/>
                          </a:rPr>
                          <m:t>𝜃</m:t>
                        </m:r>
                      </m:e>
                      <m:sub>
                        <m:r>
                          <a:rPr lang="en-US" altLang="ko-KR" sz="1600" b="0" i="1" smtClean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altLang="ko-KR" sz="1600" b="0" i="1" smtClean="0">
                        <a:latin typeface="Cambria Math"/>
                      </a:rPr>
                      <m:t>)</m:t>
                    </m:r>
                  </m:oMath>
                </a14:m>
                <a:endParaRPr lang="ko-KR" altLang="en-US" sz="1600" dirty="0"/>
              </a:p>
            </p:txBody>
          </p:sp>
        </mc:Choice>
        <mc:Fallback>
          <p:sp>
            <p:nvSpPr>
              <p:cNvPr id="20" name="직사각형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5816" y="3162454"/>
                <a:ext cx="924997" cy="338554"/>
              </a:xfrm>
              <a:prstGeom prst="rect">
                <a:avLst/>
              </a:prstGeom>
              <a:blipFill rotWithShape="1">
                <a:blip r:embed="rId4"/>
                <a:stretch>
                  <a:fillRect l="-2632" t="-9091" b="-254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원호 20"/>
          <p:cNvSpPr/>
          <p:nvPr/>
        </p:nvSpPr>
        <p:spPr>
          <a:xfrm rot="2963750">
            <a:off x="1132794" y="2459939"/>
            <a:ext cx="1152219" cy="1839924"/>
          </a:xfrm>
          <a:prstGeom prst="arc">
            <a:avLst>
              <a:gd name="adj1" fmla="val 16200000"/>
              <a:gd name="adj2" fmla="val 261903"/>
            </a:avLst>
          </a:prstGeom>
          <a:ln>
            <a:solidFill>
              <a:schemeClr val="accent4">
                <a:lumMod val="7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원호 21"/>
          <p:cNvSpPr/>
          <p:nvPr/>
        </p:nvSpPr>
        <p:spPr>
          <a:xfrm rot="4718685">
            <a:off x="1161268" y="1658582"/>
            <a:ext cx="1944000" cy="1940400"/>
          </a:xfrm>
          <a:prstGeom prst="arc">
            <a:avLst>
              <a:gd name="adj1" fmla="val 16200000"/>
              <a:gd name="adj2" fmla="val 20283471"/>
            </a:avLst>
          </a:prstGeom>
          <a:ln w="19050">
            <a:prstDash val="sysDot"/>
            <a:headEnd type="none" w="med" len="med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3794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8.5 </a:t>
            </a:r>
            <a:r>
              <a:rPr lang="ko-KR" altLang="en-US" dirty="0"/>
              <a:t>회전 </a:t>
            </a:r>
            <a:r>
              <a:rPr lang="en-US" altLang="ko-KR" dirty="0"/>
              <a:t>- </a:t>
            </a:r>
            <a:r>
              <a:rPr lang="ko-KR" altLang="en-US" dirty="0"/>
              <a:t>심화예제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686512"/>
            <a:ext cx="6840000" cy="5838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모서리가 둥근 사각형 설명선 5"/>
          <p:cNvSpPr/>
          <p:nvPr/>
        </p:nvSpPr>
        <p:spPr>
          <a:xfrm>
            <a:off x="-36512" y="2294494"/>
            <a:ext cx="1514819" cy="532656"/>
          </a:xfrm>
          <a:prstGeom prst="wedgeRoundRectCallout">
            <a:avLst>
              <a:gd name="adj1" fmla="val 70360"/>
              <a:gd name="adj2" fmla="val 119316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 fontAlgn="base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마우스로 선택된 </a:t>
            </a:r>
            <a:endParaRPr lang="en-US" altLang="ko-KR" sz="1500" dirty="0" smtClean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fontAlgn="base"/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개 좌표로 회전각 구하기</a:t>
            </a:r>
            <a:endParaRPr lang="en-US" altLang="ko-KR" sz="15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4727040" y="2838337"/>
            <a:ext cx="4525480" cy="1382751"/>
            <a:chOff x="4727040" y="2780928"/>
            <a:chExt cx="4525480" cy="1382751"/>
          </a:xfrm>
        </p:grpSpPr>
        <p:pic>
          <p:nvPicPr>
            <p:cNvPr id="28676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03465" y="3083559"/>
              <a:ext cx="3649055" cy="10801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모서리가 둥근 사각형 설명선 11"/>
            <p:cNvSpPr/>
            <p:nvPr/>
          </p:nvSpPr>
          <p:spPr>
            <a:xfrm>
              <a:off x="4727040" y="2780928"/>
              <a:ext cx="2578881" cy="300671"/>
            </a:xfrm>
            <a:prstGeom prst="wedgeRoundRectCallout">
              <a:avLst>
                <a:gd name="adj1" fmla="val -136913"/>
                <a:gd name="adj2" fmla="val 275887"/>
                <a:gd name="adj3" fmla="val 16667"/>
              </a:avLst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 fontAlgn="base"/>
              <a:r>
                <a:rPr lang="ko-KR" altLang="en-US" sz="1500" dirty="0" smtClean="0">
                  <a:solidFill>
                    <a:schemeClr val="accent4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두 좌표의 </a:t>
              </a:r>
              <a:r>
                <a:rPr lang="ko-KR" altLang="en-US" sz="1500" dirty="0" smtClean="0">
                  <a:solidFill>
                    <a:schemeClr val="accent4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차분으로 간격 계산 </a:t>
              </a:r>
              <a:r>
                <a:rPr lang="en-US" altLang="ko-KR" sz="1500" dirty="0" smtClean="0">
                  <a:solidFill>
                    <a:schemeClr val="accent4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</a:t>
              </a:r>
              <a:r>
                <a:rPr lang="ko-KR" altLang="en-US" sz="1500" dirty="0" smtClean="0">
                  <a:solidFill>
                    <a:schemeClr val="accent4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ko-KR" altLang="en-US" sz="1500" dirty="0" smtClean="0">
                  <a:solidFill>
                    <a:schemeClr val="accent4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기울기 계산</a:t>
              </a:r>
              <a:endParaRPr lang="en-US" altLang="ko-KR" sz="15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4" name="모서리가 둥근 사각형 설명선 13"/>
          <p:cNvSpPr/>
          <p:nvPr/>
        </p:nvSpPr>
        <p:spPr>
          <a:xfrm>
            <a:off x="3365903" y="5069163"/>
            <a:ext cx="2646257" cy="304053"/>
          </a:xfrm>
          <a:prstGeom prst="wedgeRoundRectCallout">
            <a:avLst>
              <a:gd name="adj1" fmla="val -50303"/>
              <a:gd name="adj2" fmla="val -193202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 fontAlgn="base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좌표 간격으로 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기울기 계산 함수</a:t>
            </a:r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ko-KR" altLang="en-US" sz="1500" dirty="0" err="1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반환값은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각도</a:t>
            </a:r>
            <a:endParaRPr lang="en-US" altLang="ko-KR" sz="15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모서리가 둥근 사각형 설명선 14"/>
          <p:cNvSpPr/>
          <p:nvPr/>
        </p:nvSpPr>
        <p:spPr>
          <a:xfrm>
            <a:off x="-36512" y="5239619"/>
            <a:ext cx="1493743" cy="489679"/>
          </a:xfrm>
          <a:prstGeom prst="wedgeRoundRectCallout">
            <a:avLst>
              <a:gd name="adj1" fmla="val 69567"/>
              <a:gd name="adj2" fmla="val 154664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 fontAlgn="base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함수내부에서 </a:t>
            </a:r>
            <a:r>
              <a:rPr lang="ko-KR" altLang="en-US" sz="1500" dirty="0" err="1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벼수값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1500" dirty="0" err="1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유지위해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정적 변수 선수</a:t>
            </a:r>
            <a:endParaRPr lang="en-US" altLang="ko-KR" sz="15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1475656" y="6474822"/>
            <a:ext cx="3312368" cy="338554"/>
            <a:chOff x="1475656" y="6474822"/>
            <a:chExt cx="3312368" cy="338554"/>
          </a:xfrm>
        </p:grpSpPr>
        <p:sp>
          <p:nvSpPr>
            <p:cNvPr id="16" name="TextBox 15"/>
            <p:cNvSpPr txBox="1"/>
            <p:nvPr/>
          </p:nvSpPr>
          <p:spPr>
            <a:xfrm>
              <a:off x="1475656" y="6474822"/>
              <a:ext cx="1544012" cy="338554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rgbClr val="C00000"/>
              </a:solidFill>
            </a:ln>
          </p:spPr>
          <p:txBody>
            <a:bodyPr wrap="none" rtlCol="0" anchor="ctr">
              <a:spAutoFit/>
            </a:bodyPr>
            <a:lstStyle/>
            <a:p>
              <a:r>
                <a:rPr lang="en-US" altLang="ko-KR" sz="1600" dirty="0" smtClean="0">
                  <a:latin typeface="MS PGothic" panose="020B0600070205080204" pitchFamily="34" charset="-128"/>
                  <a:ea typeface="MS PGothic" panose="020B0600070205080204" pitchFamily="34" charset="-128"/>
                </a:rPr>
                <a:t>static Mat </a:t>
              </a:r>
              <a:r>
                <a:rPr lang="en-US" altLang="ko-KR" sz="1600" dirty="0" err="1" smtClean="0">
                  <a:latin typeface="MS PGothic" panose="020B0600070205080204" pitchFamily="34" charset="-128"/>
                  <a:ea typeface="MS PGothic" panose="020B0600070205080204" pitchFamily="34" charset="-128"/>
                </a:rPr>
                <a:t>tmp</a:t>
              </a:r>
              <a:r>
                <a:rPr lang="en-US" altLang="ko-KR" sz="1600" dirty="0" smtClean="0">
                  <a:latin typeface="MS PGothic" panose="020B0600070205080204" pitchFamily="34" charset="-128"/>
                  <a:ea typeface="MS PGothic" panose="020B0600070205080204" pitchFamily="34" charset="-128"/>
                </a:rPr>
                <a:t> ;</a:t>
              </a:r>
              <a:endParaRPr lang="ko-KR" altLang="en-US" sz="1600" dirty="0">
                <a:latin typeface="MS PGothic" panose="020B0600070205080204" pitchFamily="34" charset="-128"/>
              </a:endParaRPr>
            </a:p>
          </p:txBody>
        </p:sp>
        <p:sp>
          <p:nvSpPr>
            <p:cNvPr id="17" name="모서리가 둥근 사각형 설명선 16"/>
            <p:cNvSpPr/>
            <p:nvPr/>
          </p:nvSpPr>
          <p:spPr>
            <a:xfrm>
              <a:off x="3767778" y="6512515"/>
              <a:ext cx="1020246" cy="251284"/>
            </a:xfrm>
            <a:prstGeom prst="wedgeRoundRectCallout">
              <a:avLst>
                <a:gd name="adj1" fmla="val -140668"/>
                <a:gd name="adj2" fmla="val 817"/>
                <a:gd name="adj3" fmla="val 16667"/>
              </a:avLst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lIns="36000" rIns="36000" rtlCol="0" anchor="ctr"/>
            <a:lstStyle/>
            <a:p>
              <a:pPr algn="ctr" fontAlgn="base"/>
              <a:r>
                <a:rPr lang="ko-KR" altLang="en-US" sz="1500" dirty="0" smtClean="0">
                  <a:solidFill>
                    <a:schemeClr val="accent4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오타 수청 </a:t>
              </a:r>
              <a:r>
                <a:rPr lang="en-US" altLang="ko-KR" sz="1500" dirty="0" smtClean="0">
                  <a:solidFill>
                    <a:schemeClr val="accent4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</a:t>
              </a:r>
              <a:r>
                <a:rPr lang="ko-KR" altLang="en-US" sz="1500" dirty="0" smtClean="0">
                  <a:solidFill>
                    <a:schemeClr val="accent4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추가</a:t>
              </a:r>
              <a:endParaRPr lang="en-US" altLang="ko-KR" sz="15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56589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4" grpId="0" animBg="1"/>
      <p:bldP spid="15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8.5 </a:t>
            </a:r>
            <a:r>
              <a:rPr lang="ko-KR" altLang="en-US" dirty="0"/>
              <a:t>회전 </a:t>
            </a:r>
            <a:r>
              <a:rPr lang="en-US" altLang="ko-KR" dirty="0"/>
              <a:t>- </a:t>
            </a:r>
            <a:r>
              <a:rPr lang="ko-KR" altLang="en-US" dirty="0"/>
              <a:t>심화예제</a:t>
            </a: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491"/>
          <a:stretch/>
        </p:blipFill>
        <p:spPr bwMode="auto">
          <a:xfrm>
            <a:off x="611560" y="729556"/>
            <a:ext cx="7056784" cy="6089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모서리가 둥근 사각형 설명선 4"/>
          <p:cNvSpPr/>
          <p:nvPr/>
        </p:nvSpPr>
        <p:spPr>
          <a:xfrm>
            <a:off x="25134" y="2636912"/>
            <a:ext cx="1234498" cy="489679"/>
          </a:xfrm>
          <a:prstGeom prst="wedgeRoundRectCallout">
            <a:avLst>
              <a:gd name="adj1" fmla="val 143463"/>
              <a:gd name="adj2" fmla="val -78204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 fontAlgn="base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복사된 영상에 점</a:t>
            </a:r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ko-KR" altLang="en-US" sz="1500" dirty="0" err="1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작은원</a:t>
            </a:r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그리기</a:t>
            </a:r>
            <a:endParaRPr lang="en-US" altLang="ko-KR" sz="15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모서리가 둥근 사각형 설명선 6"/>
          <p:cNvSpPr/>
          <p:nvPr/>
        </p:nvSpPr>
        <p:spPr>
          <a:xfrm>
            <a:off x="5625371" y="3356992"/>
            <a:ext cx="2186989" cy="304053"/>
          </a:xfrm>
          <a:prstGeom prst="wedgeRoundRectCallout">
            <a:avLst>
              <a:gd name="adj1" fmla="val -81664"/>
              <a:gd name="adj2" fmla="val 148784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 fontAlgn="base"/>
            <a:r>
              <a:rPr lang="ko-KR" altLang="en-US" sz="1500" dirty="0" err="1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첫번째좌표</a:t>
            </a:r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회전 기준좌표</a:t>
            </a:r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이 정해지면</a:t>
            </a:r>
            <a:endParaRPr lang="en-US" altLang="ko-KR" sz="15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5724128" y="4853139"/>
            <a:ext cx="1988172" cy="304053"/>
          </a:xfrm>
          <a:prstGeom prst="wedgeRoundRectCallout">
            <a:avLst>
              <a:gd name="adj1" fmla="val -112441"/>
              <a:gd name="adj2" fmla="val 100750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 fontAlgn="base"/>
            <a:r>
              <a:rPr lang="ko-KR" altLang="en-US" sz="1500" dirty="0" err="1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두번째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좌표</a:t>
            </a:r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시작좌표</a:t>
            </a:r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정해지면</a:t>
            </a:r>
            <a:endParaRPr lang="en-US" altLang="ko-KR" sz="15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827746" y="1556792"/>
            <a:ext cx="1324149" cy="748449"/>
            <a:chOff x="755738" y="1556792"/>
            <a:chExt cx="1324149" cy="748449"/>
          </a:xfrm>
        </p:grpSpPr>
        <p:sp>
          <p:nvSpPr>
            <p:cNvPr id="9" name="직사각형 8"/>
            <p:cNvSpPr/>
            <p:nvPr/>
          </p:nvSpPr>
          <p:spPr>
            <a:xfrm>
              <a:off x="1722822" y="2067198"/>
              <a:ext cx="357065" cy="238043"/>
            </a:xfrm>
            <a:prstGeom prst="rect">
              <a:avLst/>
            </a:prstGeom>
            <a:noFill/>
            <a:ln w="952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모서리가 둥근 사각형 설명선 9"/>
            <p:cNvSpPr/>
            <p:nvPr/>
          </p:nvSpPr>
          <p:spPr>
            <a:xfrm>
              <a:off x="755738" y="1556792"/>
              <a:ext cx="575902" cy="367904"/>
            </a:xfrm>
            <a:prstGeom prst="wedgeRoundRectCallout">
              <a:avLst>
                <a:gd name="adj1" fmla="val 127382"/>
                <a:gd name="adj2" fmla="val 105088"/>
                <a:gd name="adj3" fmla="val 16667"/>
              </a:avLst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36000" rIns="36000" rtlCol="0" anchor="ctr"/>
            <a:lstStyle/>
            <a:p>
              <a:pPr algn="ctr" fontAlgn="base"/>
              <a:r>
                <a:rPr lang="ko-KR" altLang="en-US" sz="1500" smtClean="0">
                  <a:solidFill>
                    <a:schemeClr val="accent4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삭</a:t>
              </a:r>
              <a:r>
                <a:rPr lang="ko-KR" altLang="en-US" sz="1500">
                  <a:solidFill>
                    <a:schemeClr val="accent4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제</a:t>
              </a:r>
              <a:endParaRPr lang="en-US" altLang="ko-KR" sz="15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35079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8.5 </a:t>
            </a:r>
            <a:r>
              <a:rPr lang="ko-KR" altLang="en-US" dirty="0"/>
              <a:t>회전 </a:t>
            </a:r>
            <a:r>
              <a:rPr lang="en-US" altLang="ko-KR" dirty="0"/>
              <a:t>- </a:t>
            </a:r>
            <a:r>
              <a:rPr lang="ko-KR" altLang="en-US" dirty="0"/>
              <a:t>심화예제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469268" y="1052736"/>
            <a:ext cx="7343092" cy="5544616"/>
            <a:chOff x="469268" y="1052736"/>
            <a:chExt cx="7182828" cy="5411160"/>
          </a:xfrm>
        </p:grpSpPr>
        <p:pic>
          <p:nvPicPr>
            <p:cNvPr id="5" name="Picture 3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0110"/>
            <a:stretch/>
          </p:blipFill>
          <p:spPr bwMode="auto">
            <a:xfrm>
              <a:off x="493868" y="1052736"/>
              <a:ext cx="7158228" cy="40724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9698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9268" y="5072484"/>
              <a:ext cx="7149846" cy="13914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8" name="모서리가 둥근 사각형 설명선 7"/>
          <p:cNvSpPr/>
          <p:nvPr/>
        </p:nvSpPr>
        <p:spPr>
          <a:xfrm>
            <a:off x="3131840" y="620688"/>
            <a:ext cx="1988172" cy="304053"/>
          </a:xfrm>
          <a:prstGeom prst="wedgeRoundRectCallout">
            <a:avLst>
              <a:gd name="adj1" fmla="val -99985"/>
              <a:gd name="adj2" fmla="val 121635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 fontAlgn="base"/>
            <a:r>
              <a:rPr lang="ko-KR" altLang="en-US" sz="1500" dirty="0" err="1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세번째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좌표</a:t>
            </a:r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종료좌표</a:t>
            </a:r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정해지면</a:t>
            </a:r>
            <a:endParaRPr lang="en-US" altLang="ko-KR" sz="15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5022473" y="2132856"/>
            <a:ext cx="1493743" cy="304053"/>
          </a:xfrm>
          <a:prstGeom prst="wedgeRoundRectCallout">
            <a:avLst>
              <a:gd name="adj1" fmla="val -105382"/>
              <a:gd name="adj2" fmla="val 18256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 fontAlgn="base"/>
            <a:r>
              <a:rPr lang="ko-KR" altLang="en-US" sz="150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기준점 중심으로 회전 수행</a:t>
            </a:r>
            <a:endParaRPr lang="en-US" altLang="ko-KR" sz="15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898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8.5 </a:t>
            </a:r>
            <a:r>
              <a:rPr lang="ko-KR" altLang="en-US" dirty="0"/>
              <a:t>회전 </a:t>
            </a:r>
            <a:r>
              <a:rPr lang="en-US" altLang="ko-KR" dirty="0"/>
              <a:t>- </a:t>
            </a:r>
            <a:r>
              <a:rPr lang="ko-KR" altLang="en-US" dirty="0"/>
              <a:t>심화예제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실행결과</a:t>
            </a:r>
            <a:endParaRPr lang="ko-KR" altLang="en-US" dirty="0"/>
          </a:p>
        </p:txBody>
      </p:sp>
      <p:pic>
        <p:nvPicPr>
          <p:cNvPr id="30721" name="_x117560248" descr="EMB000023383f8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571" y="1844824"/>
            <a:ext cx="7864858" cy="3816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113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8.6 </a:t>
            </a:r>
            <a:r>
              <a:rPr lang="ko-KR" altLang="en-US" dirty="0"/>
              <a:t>행렬 연산을 통한 기하학 변환 </a:t>
            </a:r>
            <a:r>
              <a:rPr lang="en-US" altLang="ko-KR" dirty="0"/>
              <a:t>– </a:t>
            </a:r>
            <a:r>
              <a:rPr lang="ko-KR" altLang="en-US" dirty="0" err="1"/>
              <a:t>어파인</a:t>
            </a:r>
            <a:r>
              <a:rPr lang="ko-KR" altLang="en-US" dirty="0"/>
              <a:t> </a:t>
            </a:r>
            <a:r>
              <a:rPr lang="ko-KR" altLang="en-US" dirty="0" smtClean="0"/>
              <a:t>변환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45199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8.1 </a:t>
            </a:r>
            <a:r>
              <a:rPr lang="ko-KR" altLang="en-US" dirty="0"/>
              <a:t>사상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/>
          </a:bodyPr>
          <a:lstStyle/>
          <a:p>
            <a:r>
              <a:rPr lang="ko-KR" altLang="en-US" dirty="0"/>
              <a:t>기하학적 처리의 </a:t>
            </a:r>
            <a:r>
              <a:rPr lang="ko-KR" altLang="en-US" dirty="0" smtClean="0"/>
              <a:t>기본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화소들의</a:t>
            </a:r>
            <a:r>
              <a:rPr lang="ko-KR" altLang="en-US" dirty="0" smtClean="0"/>
              <a:t> 배치 변경 </a:t>
            </a:r>
            <a:r>
              <a:rPr lang="en-US" altLang="ko-KR" dirty="0" smtClean="0">
                <a:sym typeface="Wingdings" panose="05000000000000000000" pitchFamily="2" charset="2"/>
              </a:rPr>
              <a:t></a:t>
            </a:r>
            <a:r>
              <a:rPr lang="ko-KR" altLang="en-US" dirty="0" smtClean="0">
                <a:sym typeface="Wingdings" panose="05000000000000000000" pitchFamily="2" charset="2"/>
              </a:rPr>
              <a:t>사상의 의미 이해 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 smtClean="0"/>
              <a:t>사상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화소들의</a:t>
            </a:r>
            <a:r>
              <a:rPr lang="ko-KR" altLang="en-US" dirty="0" smtClean="0"/>
              <a:t> </a:t>
            </a:r>
            <a:r>
              <a:rPr lang="ko-KR" altLang="en-US" dirty="0"/>
              <a:t>배치를 변경할 때</a:t>
            </a:r>
            <a:r>
              <a:rPr lang="en-US" altLang="ko-KR" dirty="0"/>
              <a:t>, </a:t>
            </a:r>
            <a:r>
              <a:rPr lang="ko-KR" altLang="en-US" dirty="0" smtClean="0"/>
              <a:t>입력영상의 </a:t>
            </a:r>
            <a:r>
              <a:rPr lang="ko-KR" altLang="en-US" dirty="0" smtClean="0"/>
              <a:t>좌표에 해당하는 해당 </a:t>
            </a:r>
            <a:r>
              <a:rPr lang="ko-KR" altLang="en-US" dirty="0"/>
              <a:t>목적영상의 좌표를 찾아서 </a:t>
            </a:r>
            <a:r>
              <a:rPr lang="ko-KR" altLang="en-US" dirty="0" err="1"/>
              <a:t>화소값을</a:t>
            </a:r>
            <a:r>
              <a:rPr lang="ko-KR" altLang="en-US" dirty="0"/>
              <a:t> 옮기는 </a:t>
            </a:r>
            <a:r>
              <a:rPr lang="ko-KR" altLang="en-US" dirty="0" smtClean="0"/>
              <a:t>과정</a:t>
            </a:r>
            <a:endParaRPr lang="en-US" altLang="ko-KR" dirty="0" smtClean="0"/>
          </a:p>
          <a:p>
            <a:pPr lvl="2"/>
            <a:endParaRPr lang="en-US" altLang="ko-KR" dirty="0" smtClean="0"/>
          </a:p>
          <a:p>
            <a:r>
              <a:rPr lang="ko-KR" altLang="en-US" dirty="0"/>
              <a:t>순방향 사상</a:t>
            </a:r>
            <a:endParaRPr lang="en-US" altLang="ko-KR" dirty="0"/>
          </a:p>
          <a:p>
            <a:pPr lvl="1"/>
            <a:r>
              <a:rPr lang="ko-KR" altLang="en-US" dirty="0" smtClean="0"/>
              <a:t>원본영상의 </a:t>
            </a:r>
            <a:r>
              <a:rPr lang="ko-KR" altLang="en-US" dirty="0"/>
              <a:t>좌표를 중심으로 목적영상의 좌표를 계산하여 </a:t>
            </a:r>
            <a:r>
              <a:rPr lang="ko-KR" altLang="en-US" dirty="0" err="1"/>
              <a:t>화소의</a:t>
            </a:r>
            <a:r>
              <a:rPr lang="ko-KR" altLang="en-US" dirty="0"/>
              <a:t> 위치를 변환하는 </a:t>
            </a:r>
            <a:r>
              <a:rPr lang="ko-KR" altLang="en-US" dirty="0" smtClean="0"/>
              <a:t>방식</a:t>
            </a:r>
            <a:endParaRPr lang="en-US" altLang="ko-KR" dirty="0" smtClean="0"/>
          </a:p>
          <a:p>
            <a:pPr lvl="1"/>
            <a:r>
              <a:rPr lang="ko-KR" altLang="en-US" dirty="0"/>
              <a:t>홀</a:t>
            </a:r>
            <a:r>
              <a:rPr lang="en-US" altLang="ko-KR" dirty="0"/>
              <a:t>(hole)</a:t>
            </a:r>
            <a:r>
              <a:rPr lang="ko-KR" altLang="en-US" dirty="0"/>
              <a:t>이나 오버랩</a:t>
            </a:r>
            <a:r>
              <a:rPr lang="en-US" altLang="ko-KR" dirty="0"/>
              <a:t>(overlap)</a:t>
            </a:r>
            <a:r>
              <a:rPr lang="ko-KR" altLang="en-US" dirty="0"/>
              <a:t>의 문제가 </a:t>
            </a:r>
            <a:r>
              <a:rPr lang="ko-KR" altLang="en-US" dirty="0" smtClean="0"/>
              <a:t>발생</a:t>
            </a:r>
            <a:endParaRPr lang="en-US" altLang="ko-KR" dirty="0"/>
          </a:p>
          <a:p>
            <a:pPr lvl="1"/>
            <a:endParaRPr lang="en-US" altLang="ko-KR" dirty="0" smtClean="0"/>
          </a:p>
        </p:txBody>
      </p:sp>
      <p:pic>
        <p:nvPicPr>
          <p:cNvPr id="1025" name="_x354913048" descr="EMB000023383f4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2708920"/>
            <a:ext cx="4313847" cy="3096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777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8.6 </a:t>
            </a:r>
            <a:r>
              <a:rPr lang="ko-KR" altLang="en-US" dirty="0"/>
              <a:t>행렬 연산을 통한 기하학 변환</a:t>
            </a:r>
            <a:r>
              <a:rPr lang="en-US" altLang="ko-KR" dirty="0"/>
              <a:t>–</a:t>
            </a:r>
            <a:r>
              <a:rPr lang="ko-KR" altLang="en-US" dirty="0" err="1"/>
              <a:t>어파인</a:t>
            </a:r>
            <a:r>
              <a:rPr lang="ko-KR" altLang="en-US" dirty="0"/>
              <a:t> 변환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기하학 변환 </a:t>
            </a:r>
            <a:r>
              <a:rPr lang="ko-KR" altLang="en-US" dirty="0" smtClean="0"/>
              <a:t>수식이 </a:t>
            </a:r>
            <a:r>
              <a:rPr lang="ko-KR" altLang="en-US" dirty="0"/>
              <a:t>행렬의 </a:t>
            </a:r>
            <a:r>
              <a:rPr lang="ko-KR" altLang="en-US" dirty="0" smtClean="0"/>
              <a:t>곱으로 표현 가능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회전</a:t>
            </a:r>
            <a:endParaRPr lang="en-US" altLang="ko-KR" dirty="0" smtClean="0"/>
          </a:p>
          <a:p>
            <a:pPr lvl="2"/>
            <a:endParaRPr lang="en-US" altLang="ko-KR" dirty="0"/>
          </a:p>
          <a:p>
            <a:pPr lvl="1"/>
            <a:r>
              <a:rPr lang="ko-KR" altLang="en-US" dirty="0" smtClean="0"/>
              <a:t>크기변경</a:t>
            </a:r>
            <a:endParaRPr lang="en-US" altLang="ko-KR" dirty="0" smtClean="0"/>
          </a:p>
          <a:p>
            <a:pPr lvl="2"/>
            <a:endParaRPr lang="en-US" altLang="ko-KR" dirty="0"/>
          </a:p>
          <a:p>
            <a:pPr lvl="1"/>
            <a:r>
              <a:rPr lang="ko-KR" altLang="en-US" dirty="0" smtClean="0"/>
              <a:t>평행이동</a:t>
            </a:r>
            <a:endParaRPr lang="en-US" altLang="ko-KR" dirty="0" smtClean="0"/>
          </a:p>
          <a:p>
            <a:pPr lvl="2"/>
            <a:endParaRPr lang="en-US" altLang="ko-KR" dirty="0"/>
          </a:p>
          <a:p>
            <a:pPr lvl="1"/>
            <a:r>
              <a:rPr lang="ko-KR" altLang="en-US" dirty="0" err="1" smtClean="0"/>
              <a:t>어파인</a:t>
            </a:r>
            <a:r>
              <a:rPr lang="ko-KR" altLang="en-US" dirty="0" smtClean="0"/>
              <a:t> 변환 수식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 smtClean="0"/>
              <a:t>각 </a:t>
            </a:r>
            <a:r>
              <a:rPr lang="ko-KR" altLang="en-US" dirty="0"/>
              <a:t>변환 행렬을 행렬 </a:t>
            </a:r>
            <a:r>
              <a:rPr lang="ko-KR" altLang="en-US" dirty="0" smtClean="0"/>
              <a:t>곱으로 구성가능 </a:t>
            </a:r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ko-KR" altLang="en-US" dirty="0" smtClean="0">
                <a:sym typeface="Wingdings" panose="05000000000000000000" pitchFamily="2" charset="2"/>
              </a:rPr>
              <a:t>최종 </a:t>
            </a:r>
            <a:r>
              <a:rPr lang="ko-KR" altLang="en-US" dirty="0" err="1" smtClean="0">
                <a:sym typeface="Wingdings" panose="05000000000000000000" pitchFamily="2" charset="2"/>
              </a:rPr>
              <a:t>행렬곱</a:t>
            </a:r>
            <a:r>
              <a:rPr lang="ko-KR" altLang="en-US" dirty="0" smtClean="0">
                <a:sym typeface="Wingdings" panose="05000000000000000000" pitchFamily="2" charset="2"/>
              </a:rPr>
              <a:t> 후에 마지막 행 삭제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ko-KR" altLang="en-US" dirty="0"/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851" y="1340768"/>
            <a:ext cx="2615184" cy="9784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7" y="3090664"/>
            <a:ext cx="1764792" cy="8778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6903" y="2276873"/>
            <a:ext cx="1709928" cy="740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7" y="4005064"/>
            <a:ext cx="2522315" cy="933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4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5589240"/>
            <a:ext cx="5184576" cy="10726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65043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8.6 </a:t>
            </a:r>
            <a:r>
              <a:rPr lang="ko-KR" altLang="en-US" dirty="0"/>
              <a:t>행렬 연산을 통한 기하학 변환</a:t>
            </a:r>
            <a:r>
              <a:rPr lang="en-US" altLang="ko-KR" dirty="0"/>
              <a:t>–</a:t>
            </a:r>
            <a:r>
              <a:rPr lang="ko-KR" altLang="en-US" dirty="0" err="1"/>
              <a:t>어파인</a:t>
            </a:r>
            <a:r>
              <a:rPr lang="ko-KR" altLang="en-US" dirty="0"/>
              <a:t> 변환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ko-KR" altLang="en-US" dirty="0" smtClean="0"/>
              <a:t>입력영상의 좌표 </a:t>
            </a:r>
            <a:r>
              <a:rPr lang="en-US" altLang="ko-KR" dirty="0" smtClean="0"/>
              <a:t>3</a:t>
            </a:r>
            <a:r>
              <a:rPr lang="ko-KR" altLang="en-US" dirty="0" smtClean="0"/>
              <a:t>개</a:t>
            </a:r>
            <a:r>
              <a:rPr lang="en-US" altLang="ko-KR" dirty="0" smtClean="0"/>
              <a:t>( </a:t>
            </a:r>
            <a:r>
              <a:rPr lang="en-US" altLang="ko-KR" i="1" dirty="0" smtClean="0"/>
              <a:t>x</a:t>
            </a:r>
            <a:r>
              <a:rPr lang="en-US" altLang="ko-KR" i="1" baseline="-25000" dirty="0" smtClean="0"/>
              <a:t>1</a:t>
            </a:r>
            <a:r>
              <a:rPr lang="en-US" altLang="ko-KR" i="1" dirty="0" smtClean="0"/>
              <a:t> </a:t>
            </a:r>
            <a:r>
              <a:rPr lang="en-US" altLang="ko-KR" dirty="0" smtClean="0"/>
              <a:t>, </a:t>
            </a:r>
            <a:r>
              <a:rPr lang="en-US" altLang="ko-KR" i="1" dirty="0" smtClean="0"/>
              <a:t>x</a:t>
            </a:r>
            <a:r>
              <a:rPr lang="en-US" altLang="ko-KR" i="1" baseline="-25000" dirty="0" smtClean="0"/>
              <a:t>2</a:t>
            </a:r>
            <a:r>
              <a:rPr lang="en-US" altLang="ko-KR" i="1" dirty="0" smtClean="0"/>
              <a:t> </a:t>
            </a:r>
            <a:r>
              <a:rPr lang="en-US" altLang="ko-KR" dirty="0" smtClean="0"/>
              <a:t>, </a:t>
            </a:r>
            <a:r>
              <a:rPr lang="en-US" altLang="ko-KR" i="1" dirty="0" smtClean="0"/>
              <a:t>x</a:t>
            </a:r>
            <a:r>
              <a:rPr lang="en-US" altLang="ko-KR" i="1" baseline="-25000" dirty="0" smtClean="0"/>
              <a:t>3</a:t>
            </a:r>
            <a:r>
              <a:rPr lang="en-US" altLang="ko-KR" dirty="0" smtClean="0"/>
              <a:t>)</a:t>
            </a:r>
            <a:r>
              <a:rPr lang="ko-KR" altLang="en-US" dirty="0" smtClean="0"/>
              <a:t>와 변환이 완료된 목적영상에서 상응하는 좌표 </a:t>
            </a:r>
            <a:r>
              <a:rPr lang="en-US" altLang="ko-KR" dirty="0" smtClean="0"/>
              <a:t>3</a:t>
            </a:r>
            <a:r>
              <a:rPr lang="ko-KR" altLang="en-US" dirty="0" smtClean="0"/>
              <a:t>개</a:t>
            </a:r>
            <a:r>
              <a:rPr lang="en-US" altLang="ko-KR" dirty="0" smtClean="0"/>
              <a:t>( </a:t>
            </a:r>
            <a:r>
              <a:rPr lang="en-US" altLang="ko-KR" i="1" dirty="0" smtClean="0"/>
              <a:t>x</a:t>
            </a:r>
            <a:r>
              <a:rPr lang="en-US" altLang="ko-KR" i="1" baseline="-25000" dirty="0" smtClean="0"/>
              <a:t>1</a:t>
            </a:r>
            <a:r>
              <a:rPr lang="en-US" altLang="ko-KR" dirty="0" smtClean="0"/>
              <a:t>, </a:t>
            </a:r>
            <a:r>
              <a:rPr lang="en-US" altLang="ko-KR" i="1" dirty="0" smtClean="0"/>
              <a:t>x</a:t>
            </a:r>
            <a:r>
              <a:rPr lang="en-US" altLang="ko-KR" i="1" baseline="-25000" dirty="0" smtClean="0"/>
              <a:t>2</a:t>
            </a:r>
            <a:r>
              <a:rPr lang="en-US" altLang="ko-KR" dirty="0" smtClean="0"/>
              <a:t>, </a:t>
            </a:r>
            <a:r>
              <a:rPr lang="en-US" altLang="ko-KR" i="1" dirty="0" smtClean="0"/>
              <a:t>x</a:t>
            </a:r>
            <a:r>
              <a:rPr lang="en-US" altLang="ko-KR" i="1" baseline="-25000" dirty="0" smtClean="0"/>
              <a:t>3</a:t>
            </a:r>
            <a:r>
              <a:rPr lang="en-US" altLang="ko-KR" dirty="0" smtClean="0"/>
              <a:t>)</a:t>
            </a:r>
            <a:r>
              <a:rPr lang="ko-KR" altLang="en-US" dirty="0" smtClean="0"/>
              <a:t>를 알면  </a:t>
            </a:r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ko-KR" altLang="en-US" dirty="0" err="1" smtClean="0"/>
              <a:t>어파인</a:t>
            </a:r>
            <a:r>
              <a:rPr lang="ko-KR" altLang="en-US" dirty="0" smtClean="0"/>
              <a:t> 행렬 구성 가능</a:t>
            </a:r>
            <a:endParaRPr lang="ko-KR" altLang="en-US" dirty="0"/>
          </a:p>
        </p:txBody>
      </p:sp>
      <p:pic>
        <p:nvPicPr>
          <p:cNvPr id="33793" name="_x354913928" descr="EMB000023383f8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2193507"/>
            <a:ext cx="4824536" cy="3827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1348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8.6 </a:t>
            </a:r>
            <a:r>
              <a:rPr lang="ko-KR" altLang="en-US" dirty="0"/>
              <a:t>행렬 연산을 통한 기하학 변환</a:t>
            </a:r>
            <a:r>
              <a:rPr lang="en-US" altLang="ko-KR" dirty="0"/>
              <a:t>–</a:t>
            </a:r>
            <a:r>
              <a:rPr lang="ko-KR" altLang="en-US" dirty="0" err="1"/>
              <a:t>어파인</a:t>
            </a:r>
            <a:r>
              <a:rPr lang="ko-KR" altLang="en-US" dirty="0"/>
              <a:t> 변환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altLang="ko-KR" dirty="0" err="1"/>
              <a:t>OpenCV</a:t>
            </a:r>
            <a:r>
              <a:rPr lang="ko-KR" altLang="en-US" dirty="0"/>
              <a:t>에서도 </a:t>
            </a:r>
            <a:r>
              <a:rPr lang="ko-KR" altLang="en-US" dirty="0" err="1"/>
              <a:t>어파인</a:t>
            </a:r>
            <a:r>
              <a:rPr lang="ko-KR" altLang="en-US" dirty="0"/>
              <a:t> </a:t>
            </a:r>
            <a:r>
              <a:rPr lang="ko-KR" altLang="en-US" dirty="0" smtClean="0"/>
              <a:t>변환 수행 </a:t>
            </a:r>
            <a:r>
              <a:rPr lang="ko-KR" altLang="en-US" dirty="0" smtClean="0"/>
              <a:t>함수 제공</a:t>
            </a:r>
            <a:endParaRPr lang="en-US" altLang="ko-KR" dirty="0" smtClean="0"/>
          </a:p>
          <a:p>
            <a:pPr lvl="1"/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15004" y="1412776"/>
            <a:ext cx="6293299" cy="5442467"/>
            <a:chOff x="1019759" y="-531440"/>
            <a:chExt cx="5812654" cy="5442467"/>
          </a:xfrm>
        </p:grpSpPr>
        <p:pic>
          <p:nvPicPr>
            <p:cNvPr id="34819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9759" y="4108359"/>
              <a:ext cx="5812654" cy="8026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4818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3608" y="-531440"/>
              <a:ext cx="5784051" cy="47542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66389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490538" y="582613"/>
            <a:ext cx="6817766" cy="6590803"/>
            <a:chOff x="490538" y="595313"/>
            <a:chExt cx="6482406" cy="6950843"/>
          </a:xfrm>
        </p:grpSpPr>
        <p:pic>
          <p:nvPicPr>
            <p:cNvPr id="35842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0538" y="595313"/>
              <a:ext cx="6480000" cy="44989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843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3459"/>
            <a:stretch/>
          </p:blipFill>
          <p:spPr bwMode="auto">
            <a:xfrm>
              <a:off x="492944" y="5073651"/>
              <a:ext cx="6480000" cy="24725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8.6 </a:t>
            </a:r>
            <a:r>
              <a:rPr lang="ko-KR" altLang="en-US" dirty="0"/>
              <a:t>행렬 연산을 통한 기하학 변환</a:t>
            </a:r>
            <a:r>
              <a:rPr lang="en-US" altLang="ko-KR" dirty="0"/>
              <a:t>–</a:t>
            </a:r>
            <a:r>
              <a:rPr lang="ko-KR" altLang="en-US" dirty="0" err="1"/>
              <a:t>어파인</a:t>
            </a:r>
            <a:r>
              <a:rPr lang="ko-KR" altLang="en-US" dirty="0"/>
              <a:t> 변환</a:t>
            </a:r>
          </a:p>
        </p:txBody>
      </p:sp>
      <p:sp>
        <p:nvSpPr>
          <p:cNvPr id="7" name="모서리가 둥근 사각형 설명선 6"/>
          <p:cNvSpPr/>
          <p:nvPr/>
        </p:nvSpPr>
        <p:spPr>
          <a:xfrm>
            <a:off x="4873099" y="3415885"/>
            <a:ext cx="1643117" cy="445163"/>
          </a:xfrm>
          <a:prstGeom prst="wedgeRoundRectCallout">
            <a:avLst>
              <a:gd name="adj1" fmla="val -109953"/>
              <a:gd name="adj2" fmla="val 27251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 fontAlgn="base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역방향 사상을 위해 </a:t>
            </a:r>
            <a:r>
              <a:rPr lang="ko-KR" altLang="en-US" sz="1500" dirty="0" err="1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어파인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변환의 </a:t>
            </a:r>
            <a:r>
              <a:rPr lang="ko-KR" altLang="en-US" sz="1500" dirty="0" err="1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역행렬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계산</a:t>
            </a:r>
            <a:endParaRPr lang="en-US" altLang="ko-KR" sz="15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4572000" y="4509120"/>
            <a:ext cx="1807429" cy="334458"/>
          </a:xfrm>
          <a:prstGeom prst="wedgeRoundRectCallout">
            <a:avLst>
              <a:gd name="adj1" fmla="val -115138"/>
              <a:gd name="adj2" fmla="val 83099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 fontAlgn="base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행렬 곱을 위해 </a:t>
            </a:r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차원 좌표 선언</a:t>
            </a:r>
            <a:endParaRPr lang="en-US" altLang="ko-KR" sz="15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7832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8.6 </a:t>
            </a:r>
            <a:r>
              <a:rPr lang="ko-KR" altLang="en-US" dirty="0"/>
              <a:t>행렬 연산을 통한 기하학 변환</a:t>
            </a:r>
            <a:r>
              <a:rPr lang="en-US" altLang="ko-KR" dirty="0"/>
              <a:t>–</a:t>
            </a:r>
            <a:r>
              <a:rPr lang="ko-KR" altLang="en-US" dirty="0" err="1"/>
              <a:t>어파인</a:t>
            </a:r>
            <a:r>
              <a:rPr lang="ko-KR" altLang="en-US" dirty="0"/>
              <a:t> 변환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969" b="20105"/>
          <a:stretch/>
        </p:blipFill>
        <p:spPr bwMode="auto">
          <a:xfrm>
            <a:off x="1165380" y="620688"/>
            <a:ext cx="6935012" cy="53765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모서리가 둥근 사각형 설명선 6"/>
          <p:cNvSpPr/>
          <p:nvPr/>
        </p:nvSpPr>
        <p:spPr>
          <a:xfrm>
            <a:off x="6122217" y="1294274"/>
            <a:ext cx="1234498" cy="367904"/>
          </a:xfrm>
          <a:prstGeom prst="wedgeRoundRectCallout">
            <a:avLst>
              <a:gd name="adj1" fmla="val -85838"/>
              <a:gd name="adj2" fmla="val 135090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 fontAlgn="base"/>
            <a:r>
              <a:rPr lang="ko-KR" altLang="en-US" sz="150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입력영상 </a:t>
            </a:r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개 좌표</a:t>
            </a:r>
            <a:endParaRPr lang="en-US" altLang="ko-KR" sz="15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4981804" y="2701056"/>
            <a:ext cx="1234498" cy="367904"/>
          </a:xfrm>
          <a:prstGeom prst="wedgeRoundRectCallout">
            <a:avLst>
              <a:gd name="adj1" fmla="val -96331"/>
              <a:gd name="adj2" fmla="val -132094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 fontAlgn="base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목적영상 </a:t>
            </a:r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개 좌표</a:t>
            </a:r>
            <a:endParaRPr lang="en-US" altLang="ko-KR" sz="15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모서리가 둥근 사각형 설명선 9"/>
          <p:cNvSpPr/>
          <p:nvPr/>
        </p:nvSpPr>
        <p:spPr>
          <a:xfrm>
            <a:off x="169149" y="4221088"/>
            <a:ext cx="1234498" cy="489679"/>
          </a:xfrm>
          <a:prstGeom prst="wedgeRoundRectCallout">
            <a:avLst>
              <a:gd name="adj1" fmla="val 124569"/>
              <a:gd name="adj2" fmla="val 52746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 fontAlgn="base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사용자 정의 함수로 </a:t>
            </a:r>
            <a:endParaRPr lang="en-US" altLang="ko-KR" sz="1500" dirty="0" smtClean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fontAlgn="base"/>
            <a:r>
              <a:rPr lang="ko-KR" altLang="en-US" sz="1500" dirty="0" err="1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어파인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변환 수행</a:t>
            </a:r>
            <a:endParaRPr lang="en-US" altLang="ko-KR" sz="15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모서리가 둥근 사각형 설명선 10"/>
          <p:cNvSpPr/>
          <p:nvPr/>
        </p:nvSpPr>
        <p:spPr>
          <a:xfrm>
            <a:off x="107425" y="5439886"/>
            <a:ext cx="1357948" cy="445163"/>
          </a:xfrm>
          <a:prstGeom prst="wedgeRoundRectCallout">
            <a:avLst>
              <a:gd name="adj1" fmla="val 114462"/>
              <a:gd name="adj2" fmla="val -35689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 fontAlgn="base"/>
            <a:r>
              <a:rPr lang="en-US" altLang="ko-KR" sz="1500" dirty="0" err="1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OpenCV</a:t>
            </a:r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함수로 </a:t>
            </a:r>
            <a:r>
              <a:rPr lang="ko-KR" altLang="en-US" sz="1500" dirty="0" err="1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어파인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변환 수행</a:t>
            </a:r>
            <a:endParaRPr lang="en-US" altLang="ko-KR" sz="15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모서리가 둥근 사각형 설명선 11"/>
          <p:cNvSpPr/>
          <p:nvPr/>
        </p:nvSpPr>
        <p:spPr>
          <a:xfrm>
            <a:off x="6516216" y="5830846"/>
            <a:ext cx="927496" cy="334458"/>
          </a:xfrm>
          <a:prstGeom prst="wedgeRoundRectCallout">
            <a:avLst>
              <a:gd name="adj1" fmla="val -111145"/>
              <a:gd name="adj2" fmla="val -57942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 fontAlgn="base"/>
            <a:r>
              <a:rPr lang="ko-KR" altLang="en-US" sz="150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양선형 보간</a:t>
            </a:r>
            <a:endParaRPr lang="en-US" altLang="ko-KR" sz="15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8170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0" grpId="0" animBg="1"/>
      <p:bldP spid="11" grpId="0" animBg="1"/>
      <p:bldP spid="12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8.6 </a:t>
            </a:r>
            <a:r>
              <a:rPr lang="ko-KR" altLang="en-US" dirty="0"/>
              <a:t>행렬 연산을 통한 기하학 변환</a:t>
            </a:r>
            <a:r>
              <a:rPr lang="en-US" altLang="ko-KR" dirty="0"/>
              <a:t>–</a:t>
            </a:r>
            <a:r>
              <a:rPr lang="ko-KR" altLang="en-US" dirty="0" err="1"/>
              <a:t>어파인</a:t>
            </a:r>
            <a:r>
              <a:rPr lang="ko-KR" altLang="en-US" dirty="0"/>
              <a:t> 변환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pSp>
        <p:nvGrpSpPr>
          <p:cNvPr id="5" name="그룹 4"/>
          <p:cNvGrpSpPr/>
          <p:nvPr/>
        </p:nvGrpSpPr>
        <p:grpSpPr>
          <a:xfrm>
            <a:off x="467544" y="1124744"/>
            <a:ext cx="6624736" cy="3168352"/>
            <a:chOff x="577405" y="5207000"/>
            <a:chExt cx="6082828" cy="2593320"/>
          </a:xfrm>
        </p:grpSpPr>
        <p:pic>
          <p:nvPicPr>
            <p:cNvPr id="6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0918"/>
            <a:stretch/>
          </p:blipFill>
          <p:spPr bwMode="auto">
            <a:xfrm>
              <a:off x="611560" y="5207000"/>
              <a:ext cx="6048672" cy="16593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405" y="6861745"/>
              <a:ext cx="6082828" cy="9385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8" name="모서리가 둥근 사각형 설명선 7"/>
          <p:cNvSpPr/>
          <p:nvPr/>
        </p:nvSpPr>
        <p:spPr>
          <a:xfrm>
            <a:off x="4644008" y="1211129"/>
            <a:ext cx="1988172" cy="489679"/>
          </a:xfrm>
          <a:prstGeom prst="wedgeRoundRectCallout">
            <a:avLst>
              <a:gd name="adj1" fmla="val -99340"/>
              <a:gd name="adj2" fmla="val -4702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 fontAlgn="base"/>
            <a:r>
              <a:rPr lang="ko-KR" altLang="en-US" sz="1500" dirty="0" err="1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빨간점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표시 위해 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명암도 영상을 </a:t>
            </a:r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BGR 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컬러 변환</a:t>
            </a:r>
            <a:endParaRPr lang="en-US" altLang="ko-KR" sz="15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5148064" y="2812243"/>
            <a:ext cx="1493743" cy="544749"/>
          </a:xfrm>
          <a:prstGeom prst="wedgeRoundRectCallout">
            <a:avLst>
              <a:gd name="adj1" fmla="val -73339"/>
              <a:gd name="adj2" fmla="val -147179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 fontAlgn="base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입력영상에 </a:t>
            </a:r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개 좌표와 </a:t>
            </a:r>
            <a:endParaRPr lang="en-US" altLang="ko-KR" sz="1500" dirty="0" smtClean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fontAlgn="base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목적영상에 </a:t>
            </a:r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개 좌표 표시</a:t>
            </a:r>
            <a:endParaRPr lang="en-US" altLang="ko-KR" sz="15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9508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8.6 </a:t>
            </a:r>
            <a:r>
              <a:rPr lang="ko-KR" altLang="en-US" dirty="0"/>
              <a:t>행렬 연산을 통한 기하학 변환</a:t>
            </a:r>
            <a:r>
              <a:rPr lang="en-US" altLang="ko-KR" dirty="0"/>
              <a:t>–</a:t>
            </a:r>
            <a:r>
              <a:rPr lang="ko-KR" altLang="en-US" dirty="0" err="1"/>
              <a:t>어파인</a:t>
            </a:r>
            <a:r>
              <a:rPr lang="ko-KR" altLang="en-US" dirty="0"/>
              <a:t> 변환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49491" y="980728"/>
            <a:ext cx="8569306" cy="5419650"/>
          </a:xfrm>
        </p:spPr>
        <p:txBody>
          <a:bodyPr/>
          <a:lstStyle/>
          <a:p>
            <a:r>
              <a:rPr lang="ko-KR" altLang="en-US" dirty="0" smtClean="0"/>
              <a:t>실행결과</a:t>
            </a:r>
            <a:endParaRPr lang="ko-KR" altLang="en-US" dirty="0"/>
          </a:p>
        </p:txBody>
      </p:sp>
      <p:pic>
        <p:nvPicPr>
          <p:cNvPr id="38917" name="_x117558968" descr="EMB000023383fb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537540"/>
            <a:ext cx="2268000" cy="2429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916" name="_x117559288" descr="EMB000023383fb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8" y="4168000"/>
            <a:ext cx="2268000" cy="2429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915" name="_x117558008" descr="EMB000023383fb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896" y="4168000"/>
            <a:ext cx="2268000" cy="2429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914" name="_x211739200" descr="EMB000023383fbb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0144" y="1503704"/>
            <a:ext cx="2268000" cy="2429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913" name="_x211739760" descr="EMB000023383fbd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8" y="1503704"/>
            <a:ext cx="2268000" cy="2429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그룹 4"/>
          <p:cNvGrpSpPr/>
          <p:nvPr/>
        </p:nvGrpSpPr>
        <p:grpSpPr>
          <a:xfrm>
            <a:off x="475928" y="4581648"/>
            <a:ext cx="1234498" cy="367904"/>
            <a:chOff x="475928" y="4581648"/>
            <a:chExt cx="1234498" cy="367904"/>
          </a:xfrm>
        </p:grpSpPr>
        <p:sp>
          <p:nvSpPr>
            <p:cNvPr id="11" name="모서리가 둥근 사각형 설명선 10"/>
            <p:cNvSpPr/>
            <p:nvPr/>
          </p:nvSpPr>
          <p:spPr>
            <a:xfrm>
              <a:off x="475928" y="4581648"/>
              <a:ext cx="1234498" cy="367904"/>
            </a:xfrm>
            <a:prstGeom prst="wedgeRoundRectCallout">
              <a:avLst>
                <a:gd name="adj1" fmla="val -28433"/>
                <a:gd name="adj2" fmla="val -403420"/>
                <a:gd name="adj3" fmla="val 16667"/>
              </a:avLst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36000" rIns="36000" rtlCol="0" anchor="ctr"/>
            <a:lstStyle/>
            <a:p>
              <a:pPr algn="ctr" fontAlgn="base"/>
              <a:r>
                <a:rPr lang="ko-KR" altLang="en-US" sz="1500" smtClean="0">
                  <a:solidFill>
                    <a:schemeClr val="accent4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입력영상 </a:t>
              </a:r>
              <a:r>
                <a:rPr lang="en-US" altLang="ko-KR" sz="1500" dirty="0" smtClean="0">
                  <a:solidFill>
                    <a:schemeClr val="accent4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r>
                <a:rPr lang="ko-KR" altLang="en-US" sz="1500" dirty="0" smtClean="0">
                  <a:solidFill>
                    <a:schemeClr val="accent4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개 좌표</a:t>
              </a:r>
              <a:endParaRPr lang="en-US" altLang="ko-KR" sz="15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모서리가 둥근 사각형 설명선 11"/>
            <p:cNvSpPr/>
            <p:nvPr/>
          </p:nvSpPr>
          <p:spPr>
            <a:xfrm>
              <a:off x="475928" y="4581648"/>
              <a:ext cx="1234498" cy="367904"/>
            </a:xfrm>
            <a:prstGeom prst="wedgeRoundRectCallout">
              <a:avLst>
                <a:gd name="adj1" fmla="val 81438"/>
                <a:gd name="adj2" fmla="val -511122"/>
                <a:gd name="adj3" fmla="val 16667"/>
              </a:avLst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36000" rIns="36000" rtlCol="0" anchor="ctr"/>
            <a:lstStyle/>
            <a:p>
              <a:pPr algn="ctr" fontAlgn="base"/>
              <a:r>
                <a:rPr lang="ko-KR" altLang="en-US" sz="1500" smtClean="0">
                  <a:solidFill>
                    <a:schemeClr val="accent4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입력영상 </a:t>
              </a:r>
              <a:r>
                <a:rPr lang="en-US" altLang="ko-KR" sz="1500" dirty="0" smtClean="0">
                  <a:solidFill>
                    <a:schemeClr val="accent4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r>
                <a:rPr lang="ko-KR" altLang="en-US" sz="1500" dirty="0" smtClean="0">
                  <a:solidFill>
                    <a:schemeClr val="accent4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개 좌표</a:t>
              </a:r>
              <a:endParaRPr lang="en-US" altLang="ko-KR" sz="15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" name="모서리가 둥근 사각형 설명선 12"/>
            <p:cNvSpPr/>
            <p:nvPr/>
          </p:nvSpPr>
          <p:spPr>
            <a:xfrm>
              <a:off x="475928" y="4581648"/>
              <a:ext cx="1234498" cy="367904"/>
            </a:xfrm>
            <a:prstGeom prst="wedgeRoundRectCallout">
              <a:avLst>
                <a:gd name="adj1" fmla="val 123411"/>
                <a:gd name="adj2" fmla="val -258437"/>
                <a:gd name="adj3" fmla="val 16667"/>
              </a:avLst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36000" rIns="36000" rtlCol="0" anchor="ctr"/>
            <a:lstStyle/>
            <a:p>
              <a:pPr algn="ctr" fontAlgn="base"/>
              <a:r>
                <a:rPr lang="ko-KR" altLang="en-US" sz="1500" smtClean="0">
                  <a:solidFill>
                    <a:schemeClr val="accent4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입력영상 </a:t>
              </a:r>
              <a:r>
                <a:rPr lang="en-US" altLang="ko-KR" sz="1500" dirty="0" smtClean="0">
                  <a:solidFill>
                    <a:schemeClr val="accent4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r>
                <a:rPr lang="ko-KR" altLang="en-US" sz="1500" dirty="0" smtClean="0">
                  <a:solidFill>
                    <a:schemeClr val="accent4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개 좌표</a:t>
              </a:r>
              <a:endParaRPr lang="en-US" altLang="ko-KR" sz="15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5004048" y="980728"/>
            <a:ext cx="1234498" cy="367904"/>
            <a:chOff x="475928" y="4581648"/>
            <a:chExt cx="1234498" cy="367904"/>
          </a:xfrm>
        </p:grpSpPr>
        <p:sp>
          <p:nvSpPr>
            <p:cNvPr id="16" name="모서리가 둥근 사각형 설명선 15"/>
            <p:cNvSpPr/>
            <p:nvPr/>
          </p:nvSpPr>
          <p:spPr>
            <a:xfrm>
              <a:off x="475928" y="4581648"/>
              <a:ext cx="1234498" cy="367904"/>
            </a:xfrm>
            <a:prstGeom prst="wedgeRoundRectCallout">
              <a:avLst>
                <a:gd name="adj1" fmla="val -152501"/>
                <a:gd name="adj2" fmla="val 159944"/>
                <a:gd name="adj3" fmla="val 16667"/>
              </a:avLst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36000" rIns="36000" rtlCol="0" anchor="ctr"/>
            <a:lstStyle/>
            <a:p>
              <a:pPr algn="ctr" fontAlgn="base"/>
              <a:r>
                <a:rPr lang="ko-KR" altLang="en-US" sz="1500" smtClean="0">
                  <a:solidFill>
                    <a:schemeClr val="accent4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입력영상 </a:t>
              </a:r>
              <a:r>
                <a:rPr lang="en-US" altLang="ko-KR" sz="1500" dirty="0" smtClean="0">
                  <a:solidFill>
                    <a:schemeClr val="accent4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r>
                <a:rPr lang="ko-KR" altLang="en-US" sz="1500" dirty="0" smtClean="0">
                  <a:solidFill>
                    <a:schemeClr val="accent4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개 좌표</a:t>
              </a:r>
              <a:endParaRPr lang="en-US" altLang="ko-KR" sz="15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" name="모서리가 둥근 사각형 설명선 16"/>
            <p:cNvSpPr/>
            <p:nvPr/>
          </p:nvSpPr>
          <p:spPr>
            <a:xfrm>
              <a:off x="475928" y="4581648"/>
              <a:ext cx="1234498" cy="367904"/>
            </a:xfrm>
            <a:prstGeom prst="wedgeRoundRectCallout">
              <a:avLst>
                <a:gd name="adj1" fmla="val 9219"/>
                <a:gd name="adj2" fmla="val 696384"/>
                <a:gd name="adj3" fmla="val 16667"/>
              </a:avLst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36000" rIns="36000" rtlCol="0" anchor="ctr"/>
            <a:lstStyle/>
            <a:p>
              <a:pPr algn="ctr" fontAlgn="base"/>
              <a:r>
                <a:rPr lang="ko-KR" altLang="en-US" sz="1500" smtClean="0">
                  <a:solidFill>
                    <a:schemeClr val="accent4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입력영상 </a:t>
              </a:r>
              <a:r>
                <a:rPr lang="en-US" altLang="ko-KR" sz="1500" dirty="0" smtClean="0">
                  <a:solidFill>
                    <a:schemeClr val="accent4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r>
                <a:rPr lang="ko-KR" altLang="en-US" sz="1500" dirty="0" smtClean="0">
                  <a:solidFill>
                    <a:schemeClr val="accent4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개 좌표</a:t>
              </a:r>
              <a:endParaRPr lang="en-US" altLang="ko-KR" sz="15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" name="모서리가 둥근 사각형 설명선 17"/>
            <p:cNvSpPr/>
            <p:nvPr/>
          </p:nvSpPr>
          <p:spPr>
            <a:xfrm>
              <a:off x="475928" y="4581648"/>
              <a:ext cx="1234498" cy="367904"/>
            </a:xfrm>
            <a:prstGeom prst="wedgeRoundRectCallout">
              <a:avLst>
                <a:gd name="adj1" fmla="val -16088"/>
                <a:gd name="adj2" fmla="val 157873"/>
                <a:gd name="adj3" fmla="val 16667"/>
              </a:avLst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36000" rIns="36000" rtlCol="0" anchor="ctr"/>
            <a:lstStyle/>
            <a:p>
              <a:pPr algn="ctr" fontAlgn="base"/>
              <a:r>
                <a:rPr lang="ko-KR" altLang="en-US" sz="1500" dirty="0" smtClean="0">
                  <a:solidFill>
                    <a:schemeClr val="accent4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목적영상 </a:t>
              </a:r>
              <a:r>
                <a:rPr lang="en-US" altLang="ko-KR" sz="1500" dirty="0" smtClean="0">
                  <a:solidFill>
                    <a:schemeClr val="accent4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r>
                <a:rPr lang="ko-KR" altLang="en-US" sz="1500" dirty="0" smtClean="0">
                  <a:solidFill>
                    <a:schemeClr val="accent4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개 좌표</a:t>
              </a:r>
              <a:endParaRPr lang="en-US" altLang="ko-KR" sz="15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0" name="모서리가 둥근 사각형 설명선 19"/>
          <p:cNvSpPr/>
          <p:nvPr/>
        </p:nvSpPr>
        <p:spPr>
          <a:xfrm>
            <a:off x="7092280" y="981102"/>
            <a:ext cx="1643117" cy="304053"/>
          </a:xfrm>
          <a:prstGeom prst="wedgeRoundRectCallout">
            <a:avLst>
              <a:gd name="adj1" fmla="val -30091"/>
              <a:gd name="adj2" fmla="val 411552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 fontAlgn="base"/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(200,100) 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좌표 기준 회전</a:t>
            </a:r>
            <a:endParaRPr lang="en-US" altLang="ko-KR" sz="15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960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8.6 </a:t>
            </a:r>
            <a:r>
              <a:rPr lang="ko-KR" altLang="en-US" dirty="0"/>
              <a:t>행렬 연산을 통한 기하학 변환</a:t>
            </a:r>
            <a:r>
              <a:rPr lang="en-US" altLang="ko-KR" dirty="0"/>
              <a:t>–</a:t>
            </a:r>
            <a:r>
              <a:rPr lang="ko-KR" altLang="en-US" dirty="0" err="1"/>
              <a:t>어파인</a:t>
            </a:r>
            <a:r>
              <a:rPr lang="ko-KR" altLang="en-US" dirty="0"/>
              <a:t> 변환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930"/>
          <a:stretch/>
        </p:blipFill>
        <p:spPr bwMode="auto">
          <a:xfrm>
            <a:off x="683568" y="476672"/>
            <a:ext cx="6840000" cy="6410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모서리가 둥근 사각형 설명선 5"/>
          <p:cNvSpPr/>
          <p:nvPr/>
        </p:nvSpPr>
        <p:spPr>
          <a:xfrm>
            <a:off x="6110491" y="2604986"/>
            <a:ext cx="1807429" cy="367904"/>
          </a:xfrm>
          <a:prstGeom prst="wedgeRoundRectCallout">
            <a:avLst>
              <a:gd name="adj1" fmla="val -150847"/>
              <a:gd name="adj2" fmla="val 98077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 fontAlgn="base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행렬 곱을 이용한 복합 변환 수행</a:t>
            </a:r>
            <a:endParaRPr lang="en-US" altLang="ko-KR" sz="15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모서리가 둥근 사각형 설명선 6"/>
          <p:cNvSpPr/>
          <p:nvPr/>
        </p:nvSpPr>
        <p:spPr>
          <a:xfrm>
            <a:off x="6372200" y="5085184"/>
            <a:ext cx="1234498" cy="367904"/>
          </a:xfrm>
          <a:prstGeom prst="wedgeRoundRectCallout">
            <a:avLst>
              <a:gd name="adj1" fmla="val -217716"/>
              <a:gd name="adj2" fmla="val 177473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 fontAlgn="base"/>
            <a:r>
              <a:rPr lang="ko-KR" altLang="en-US" sz="150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회전 변환 행렬 지정</a:t>
            </a:r>
            <a:endParaRPr lang="en-US" altLang="ko-KR" sz="15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3683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8.6 </a:t>
            </a:r>
            <a:r>
              <a:rPr lang="ko-KR" altLang="en-US" dirty="0"/>
              <a:t>행렬 연산을 통한 기하학 변환</a:t>
            </a:r>
            <a:r>
              <a:rPr lang="en-US" altLang="ko-KR" dirty="0"/>
              <a:t>–</a:t>
            </a:r>
            <a:r>
              <a:rPr lang="ko-KR" altLang="en-US" dirty="0" err="1"/>
              <a:t>어파인</a:t>
            </a:r>
            <a:r>
              <a:rPr lang="ko-KR" altLang="en-US" dirty="0"/>
              <a:t> 변환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pSp>
        <p:nvGrpSpPr>
          <p:cNvPr id="2" name="그룹 1"/>
          <p:cNvGrpSpPr/>
          <p:nvPr/>
        </p:nvGrpSpPr>
        <p:grpSpPr>
          <a:xfrm>
            <a:off x="736228" y="1496773"/>
            <a:ext cx="6840000" cy="4357836"/>
            <a:chOff x="1043608" y="404664"/>
            <a:chExt cx="6840000" cy="4357836"/>
          </a:xfrm>
        </p:grpSpPr>
        <p:pic>
          <p:nvPicPr>
            <p:cNvPr id="6" name="Picture 2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5921"/>
            <a:stretch/>
          </p:blipFill>
          <p:spPr bwMode="auto">
            <a:xfrm>
              <a:off x="1043608" y="404664"/>
              <a:ext cx="6840000" cy="34100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Picture 2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6557"/>
            <a:stretch/>
          </p:blipFill>
          <p:spPr bwMode="auto">
            <a:xfrm>
              <a:off x="1043608" y="3717032"/>
              <a:ext cx="6840000" cy="10454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8" name="모서리가 둥근 사각형 설명선 7"/>
          <p:cNvSpPr/>
          <p:nvPr/>
        </p:nvSpPr>
        <p:spPr>
          <a:xfrm>
            <a:off x="5262370" y="1052736"/>
            <a:ext cx="1234498" cy="445163"/>
          </a:xfrm>
          <a:prstGeom prst="wedgeRoundRectCallout">
            <a:avLst>
              <a:gd name="adj1" fmla="val -150847"/>
              <a:gd name="adj2" fmla="val 98077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 fontAlgn="base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중심점 회전을 위한 평행이동 행렬 지정</a:t>
            </a:r>
            <a:endParaRPr lang="en-US" altLang="ko-KR" sz="15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5282153" y="2288861"/>
            <a:ext cx="1357948" cy="367904"/>
          </a:xfrm>
          <a:prstGeom prst="wedgeRoundRectCallout">
            <a:avLst>
              <a:gd name="adj1" fmla="val -129243"/>
              <a:gd name="adj2" fmla="val -60714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 fontAlgn="base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역 평행이동 행렬 지정</a:t>
            </a:r>
            <a:endParaRPr lang="en-US" altLang="ko-KR" sz="15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모서리가 둥근 사각형 설명선 9"/>
          <p:cNvSpPr/>
          <p:nvPr/>
        </p:nvSpPr>
        <p:spPr>
          <a:xfrm>
            <a:off x="5282153" y="3657013"/>
            <a:ext cx="1357948" cy="367904"/>
          </a:xfrm>
          <a:prstGeom prst="wedgeRoundRectCallout">
            <a:avLst>
              <a:gd name="adj1" fmla="val -105862"/>
              <a:gd name="adj2" fmla="val -81426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 fontAlgn="base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평행이동 행렬 지정</a:t>
            </a:r>
            <a:endParaRPr lang="en-US" altLang="ko-KR" sz="15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모서리가 둥근 사각형 설명선 11"/>
          <p:cNvSpPr/>
          <p:nvPr/>
        </p:nvSpPr>
        <p:spPr>
          <a:xfrm>
            <a:off x="179512" y="2557040"/>
            <a:ext cx="1122271" cy="367904"/>
          </a:xfrm>
          <a:prstGeom prst="wedgeRoundRectCallout">
            <a:avLst>
              <a:gd name="adj1" fmla="val 77560"/>
              <a:gd name="adj2" fmla="val 123967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 fontAlgn="base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크기변경 행렬 지정</a:t>
            </a:r>
            <a:endParaRPr lang="en-US" altLang="ko-KR" sz="15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모서리가 둥근 사각형 설명선 12"/>
          <p:cNvSpPr/>
          <p:nvPr/>
        </p:nvSpPr>
        <p:spPr>
          <a:xfrm>
            <a:off x="7462524" y="4379481"/>
            <a:ext cx="1357948" cy="489679"/>
          </a:xfrm>
          <a:prstGeom prst="wedgeRoundRectCallout">
            <a:avLst>
              <a:gd name="adj1" fmla="val -85754"/>
              <a:gd name="adj2" fmla="val -81225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 fontAlgn="base"/>
            <a:r>
              <a:rPr lang="ko-KR" altLang="en-US" sz="150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각 변환 행렬의 곱으로 최종 변환 행렬 계산</a:t>
            </a:r>
            <a:endParaRPr lang="en-US" altLang="ko-KR" sz="15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모서리가 둥근 사각형 설명선 13"/>
          <p:cNvSpPr/>
          <p:nvPr/>
        </p:nvSpPr>
        <p:spPr>
          <a:xfrm>
            <a:off x="4355976" y="5157192"/>
            <a:ext cx="1357948" cy="489679"/>
          </a:xfrm>
          <a:prstGeom prst="wedgeRoundRectCallout">
            <a:avLst>
              <a:gd name="adj1" fmla="val 44244"/>
              <a:gd name="adj2" fmla="val -173295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 fontAlgn="base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행렬 곱의 순서에 따라 최종 목적행렬 달라짐</a:t>
            </a:r>
            <a:endParaRPr lang="en-US" altLang="ko-KR" sz="15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모서리가 둥근 사각형 설명선 14"/>
          <p:cNvSpPr/>
          <p:nvPr/>
        </p:nvSpPr>
        <p:spPr>
          <a:xfrm>
            <a:off x="2701145" y="5819641"/>
            <a:ext cx="1643117" cy="489679"/>
          </a:xfrm>
          <a:prstGeom prst="wedgeRoundRectCallout">
            <a:avLst>
              <a:gd name="adj1" fmla="val -58632"/>
              <a:gd name="adj2" fmla="val -212198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 fontAlgn="base"/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행</a:t>
            </a:r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3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열 행렬에서 </a:t>
            </a:r>
            <a:endParaRPr lang="en-US" altLang="ko-KR" sz="1500" dirty="0" smtClean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fontAlgn="base"/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행</a:t>
            </a:r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3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열 </a:t>
            </a:r>
            <a:r>
              <a:rPr lang="ko-KR" altLang="en-US" sz="1500" dirty="0" err="1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어파인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행렬</a:t>
            </a:r>
            <a:endParaRPr lang="en-US" altLang="ko-KR" sz="15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5846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8.6 </a:t>
            </a:r>
            <a:r>
              <a:rPr lang="ko-KR" altLang="en-US" dirty="0"/>
              <a:t>행렬 연산을 통한 기하학 변환</a:t>
            </a:r>
            <a:r>
              <a:rPr lang="en-US" altLang="ko-KR" dirty="0"/>
              <a:t>–</a:t>
            </a:r>
            <a:r>
              <a:rPr lang="ko-KR" altLang="en-US" dirty="0" err="1"/>
              <a:t>어파인</a:t>
            </a:r>
            <a:r>
              <a:rPr lang="ko-KR" altLang="en-US" dirty="0"/>
              <a:t> 변환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63"/>
          <a:stretch/>
        </p:blipFill>
        <p:spPr bwMode="auto">
          <a:xfrm>
            <a:off x="755576" y="576064"/>
            <a:ext cx="6840000" cy="6309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모서리가 둥근 사각형 설명선 6"/>
          <p:cNvSpPr/>
          <p:nvPr/>
        </p:nvSpPr>
        <p:spPr>
          <a:xfrm>
            <a:off x="4139952" y="2204864"/>
            <a:ext cx="843178" cy="367904"/>
          </a:xfrm>
          <a:prstGeom prst="wedgeRoundRectCallout">
            <a:avLst>
              <a:gd name="adj1" fmla="val -175585"/>
              <a:gd name="adj2" fmla="val -70787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 fontAlgn="base"/>
            <a:r>
              <a:rPr lang="ko-KR" altLang="en-US" sz="150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회전각도</a:t>
            </a:r>
            <a:endParaRPr lang="en-US" altLang="ko-KR" sz="15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7452320" y="2996952"/>
            <a:ext cx="1357948" cy="367904"/>
          </a:xfrm>
          <a:prstGeom prst="wedgeRoundRectCallout">
            <a:avLst>
              <a:gd name="adj1" fmla="val -81126"/>
              <a:gd name="adj2" fmla="val -25911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 fontAlgn="base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가로</a:t>
            </a:r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2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배</a:t>
            </a:r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세로 </a:t>
            </a:r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1.5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배</a:t>
            </a:r>
            <a:endParaRPr lang="en-US" altLang="ko-KR" sz="15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6846082" y="3789040"/>
            <a:ext cx="2008053" cy="489679"/>
          </a:xfrm>
          <a:prstGeom prst="wedgeRoundRectCallout">
            <a:avLst>
              <a:gd name="adj1" fmla="val -67323"/>
              <a:gd name="adj2" fmla="val -75536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 fontAlgn="base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중심점에서 </a:t>
            </a:r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30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도 회전</a:t>
            </a:r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0.7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로 축소 및 </a:t>
            </a:r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축으로 </a:t>
            </a:r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100 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평행이동</a:t>
            </a:r>
            <a:endParaRPr lang="en-US" altLang="ko-KR" sz="15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5846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8.1 </a:t>
            </a:r>
            <a:r>
              <a:rPr lang="ko-KR" altLang="en-US" smtClean="0"/>
              <a:t>사상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 dirty="0" smtClean="0"/>
              <a:t>역방향 사상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목적영상의 좌표를 중심으로 </a:t>
            </a:r>
            <a:r>
              <a:rPr lang="ko-KR" altLang="en-US" dirty="0" err="1" smtClean="0"/>
              <a:t>역변환을</a:t>
            </a:r>
            <a:r>
              <a:rPr lang="ko-KR" altLang="en-US" dirty="0" smtClean="0"/>
              <a:t> 계산하여 해당하는 입력 영상의 좌표를 찾아서 </a:t>
            </a:r>
            <a:r>
              <a:rPr lang="ko-KR" altLang="en-US" dirty="0" err="1" smtClean="0"/>
              <a:t>화소값을</a:t>
            </a:r>
            <a:r>
              <a:rPr lang="ko-KR" altLang="en-US" dirty="0" smtClean="0"/>
              <a:t> 가져오는 방식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홀이나 오버랩은 발생하지 않음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입력영상의 한 </a:t>
            </a:r>
            <a:r>
              <a:rPr lang="ko-KR" altLang="en-US" dirty="0" err="1" smtClean="0"/>
              <a:t>화소를</a:t>
            </a:r>
            <a:r>
              <a:rPr lang="ko-KR" altLang="en-US" dirty="0" smtClean="0"/>
              <a:t> 목적영상의 여러 </a:t>
            </a:r>
            <a:r>
              <a:rPr lang="ko-KR" altLang="en-US" dirty="0" err="1" smtClean="0"/>
              <a:t>화소에서</a:t>
            </a:r>
            <a:r>
              <a:rPr lang="ko-KR" altLang="en-US" dirty="0" smtClean="0"/>
              <a:t> 사용하게 되면 결과 영상의 품질 저하 </a:t>
            </a:r>
          </a:p>
          <a:p>
            <a:endParaRPr lang="ko-KR" altLang="en-US" dirty="0"/>
          </a:p>
        </p:txBody>
      </p:sp>
      <p:pic>
        <p:nvPicPr>
          <p:cNvPr id="2049" name="_x354913688" descr="EMB000023383f4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9" y="4437112"/>
            <a:ext cx="4176464" cy="1709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2188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8.6 </a:t>
            </a:r>
            <a:r>
              <a:rPr lang="ko-KR" altLang="en-US" dirty="0"/>
              <a:t>행렬 연산을 통한 기하학 변환</a:t>
            </a:r>
            <a:r>
              <a:rPr lang="en-US" altLang="ko-KR" dirty="0"/>
              <a:t>–</a:t>
            </a:r>
            <a:r>
              <a:rPr lang="ko-KR" altLang="en-US" dirty="0" err="1"/>
              <a:t>어파인</a:t>
            </a:r>
            <a:r>
              <a:rPr lang="ko-KR" altLang="en-US" dirty="0"/>
              <a:t> 변환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실행결과</a:t>
            </a:r>
            <a:endParaRPr lang="ko-KR" altLang="en-US" dirty="0"/>
          </a:p>
        </p:txBody>
      </p:sp>
      <p:pic>
        <p:nvPicPr>
          <p:cNvPr id="39941" name="_x117559288" descr="EMB000023383fc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628800"/>
            <a:ext cx="2124000" cy="2274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939" name="_x211739040" descr="EMB000023383fc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4149080"/>
            <a:ext cx="2124000" cy="2274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938" name="_x211740480" descr="EMB000023383fc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8" y="1600612"/>
            <a:ext cx="2124000" cy="2274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937" name="_x355041248" descr="EMB000023383fc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4144" y="1628800"/>
            <a:ext cx="2124000" cy="2274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모서리가 둥근 사각형 설명선 9"/>
          <p:cNvSpPr/>
          <p:nvPr/>
        </p:nvSpPr>
        <p:spPr>
          <a:xfrm>
            <a:off x="4188787" y="1133128"/>
            <a:ext cx="1643117" cy="304053"/>
          </a:xfrm>
          <a:prstGeom prst="wedgeRoundRectCallout">
            <a:avLst>
              <a:gd name="adj1" fmla="val -30091"/>
              <a:gd name="adj2" fmla="val 411552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 fontAlgn="base"/>
            <a:r>
              <a:rPr lang="ko-KR" altLang="en-US" sz="1500" dirty="0" err="1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중심정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기준 회전</a:t>
            </a:r>
            <a:endParaRPr lang="en-US" altLang="ko-KR" sz="15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모서리가 둥근 사각형 설명선 10"/>
          <p:cNvSpPr/>
          <p:nvPr/>
        </p:nvSpPr>
        <p:spPr>
          <a:xfrm>
            <a:off x="7204217" y="1133127"/>
            <a:ext cx="843178" cy="304053"/>
          </a:xfrm>
          <a:prstGeom prst="wedgeRoundRectCallout">
            <a:avLst>
              <a:gd name="adj1" fmla="val -30091"/>
              <a:gd name="adj2" fmla="val 411552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 fontAlgn="base"/>
            <a:r>
              <a:rPr lang="ko-KR" altLang="en-US" sz="150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크기 확대</a:t>
            </a:r>
            <a:endParaRPr lang="en-US" altLang="ko-KR" sz="15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모서리가 둥근 사각형 설명선 16"/>
          <p:cNvSpPr/>
          <p:nvPr/>
        </p:nvSpPr>
        <p:spPr>
          <a:xfrm>
            <a:off x="1313135" y="4559756"/>
            <a:ext cx="1991285" cy="360908"/>
          </a:xfrm>
          <a:prstGeom prst="wedgeRoundRectCallout">
            <a:avLst>
              <a:gd name="adj1" fmla="val 120803"/>
              <a:gd name="adj2" fmla="val 157890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 fontAlgn="base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중심점에서 </a:t>
            </a:r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30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도 회전</a:t>
            </a:r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0.7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로 축소</a:t>
            </a:r>
          </a:p>
        </p:txBody>
      </p:sp>
      <p:pic>
        <p:nvPicPr>
          <p:cNvPr id="14" name="_x117558088" descr="EMB000023383fc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8" y="4149080"/>
            <a:ext cx="2124000" cy="2274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모서리가 둥근 사각형 설명선 17"/>
          <p:cNvSpPr/>
          <p:nvPr/>
        </p:nvSpPr>
        <p:spPr>
          <a:xfrm>
            <a:off x="6804248" y="3717032"/>
            <a:ext cx="2042171" cy="581247"/>
          </a:xfrm>
          <a:prstGeom prst="wedgeRoundRectCallout">
            <a:avLst>
              <a:gd name="adj1" fmla="val -38546"/>
              <a:gd name="adj2" fmla="val 148805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 fontAlgn="base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중심점에서 </a:t>
            </a:r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30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도 회전</a:t>
            </a:r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0.7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로 축소 및 </a:t>
            </a:r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축으로 </a:t>
            </a:r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100 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평행이동</a:t>
            </a:r>
          </a:p>
        </p:txBody>
      </p:sp>
      <p:sp>
        <p:nvSpPr>
          <p:cNvPr id="19" name="모서리가 둥근 사각형 설명선 18"/>
          <p:cNvSpPr/>
          <p:nvPr/>
        </p:nvSpPr>
        <p:spPr>
          <a:xfrm>
            <a:off x="7204217" y="6021288"/>
            <a:ext cx="1810259" cy="639372"/>
          </a:xfrm>
          <a:prstGeom prst="wedgeRoundRectCallout">
            <a:avLst>
              <a:gd name="adj1" fmla="val -15681"/>
              <a:gd name="adj2" fmla="val -162570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 fontAlgn="base"/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30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도 회전으로 인해서  대각선 방향 </a:t>
            </a:r>
            <a:r>
              <a:rPr lang="ko-KR" altLang="en-US" sz="1500" dirty="0" err="1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평행이동됨</a:t>
            </a:r>
            <a:endParaRPr lang="en-US" altLang="ko-KR" sz="15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1733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7" grpId="0" animBg="1"/>
      <p:bldP spid="18" grpId="0" animBg="1"/>
      <p:bldP spid="19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8.7 </a:t>
            </a:r>
            <a:r>
              <a:rPr lang="ko-KR" altLang="en-US" dirty="0"/>
              <a:t>원근 투시</a:t>
            </a:r>
            <a:r>
              <a:rPr lang="en-US" altLang="ko-KR" dirty="0"/>
              <a:t>(</a:t>
            </a:r>
            <a:r>
              <a:rPr lang="ko-KR" altLang="en-US" dirty="0"/>
              <a:t>투영</a:t>
            </a:r>
            <a:r>
              <a:rPr lang="en-US" altLang="ko-KR" dirty="0"/>
              <a:t>) </a:t>
            </a:r>
            <a:r>
              <a:rPr lang="ko-KR" altLang="en-US" dirty="0" smtClean="0"/>
              <a:t>변환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90880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8.7 </a:t>
            </a:r>
            <a:r>
              <a:rPr lang="ko-KR" altLang="en-US" dirty="0"/>
              <a:t>원근 투시</a:t>
            </a:r>
            <a:r>
              <a:rPr lang="en-US" altLang="ko-KR" dirty="0"/>
              <a:t>(</a:t>
            </a:r>
            <a:r>
              <a:rPr lang="ko-KR" altLang="en-US" dirty="0"/>
              <a:t>투영</a:t>
            </a:r>
            <a:r>
              <a:rPr lang="en-US" altLang="ko-KR" dirty="0"/>
              <a:t>) </a:t>
            </a:r>
            <a:r>
              <a:rPr lang="ko-KR" altLang="en-US" dirty="0"/>
              <a:t>변환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 smtClean="0"/>
              <a:t>아테네 학당</a:t>
            </a:r>
            <a:endParaRPr lang="en-US" altLang="ko-KR" dirty="0" smtClean="0"/>
          </a:p>
          <a:p>
            <a:pPr lvl="1"/>
            <a:r>
              <a:rPr lang="ko-KR" altLang="en-US" dirty="0" err="1"/>
              <a:t>라파엘로</a:t>
            </a:r>
            <a:r>
              <a:rPr lang="ko-KR" altLang="en-US" dirty="0"/>
              <a:t> </a:t>
            </a:r>
            <a:r>
              <a:rPr lang="ko-KR" altLang="en-US" dirty="0" err="1" smtClean="0"/>
              <a:t>산치오</a:t>
            </a:r>
            <a:r>
              <a:rPr lang="ko-KR" altLang="en-US" dirty="0" smtClean="0"/>
              <a:t> 작품 </a:t>
            </a:r>
            <a:r>
              <a:rPr lang="en-US" altLang="ko-KR" dirty="0" smtClean="0"/>
              <a:t>/ </a:t>
            </a:r>
            <a:r>
              <a:rPr lang="ko-KR" altLang="en-US" dirty="0" smtClean="0"/>
              <a:t>바티칸 </a:t>
            </a:r>
            <a:r>
              <a:rPr lang="ko-KR" altLang="en-US" dirty="0"/>
              <a:t>사도궁전의 방들 중에서 </a:t>
            </a:r>
            <a:r>
              <a:rPr lang="ko-KR" altLang="en-US" dirty="0" err="1" smtClean="0"/>
              <a:t>서명실에</a:t>
            </a:r>
            <a:r>
              <a:rPr lang="ko-KR" altLang="en-US" dirty="0" smtClean="0"/>
              <a:t> 그린 벽화</a:t>
            </a:r>
            <a:endParaRPr lang="en-US" altLang="ko-KR" dirty="0" smtClean="0"/>
          </a:p>
          <a:p>
            <a:pPr lvl="1"/>
            <a:r>
              <a:rPr lang="ko-KR" altLang="en-US" dirty="0"/>
              <a:t>벽면에 그려진 그림에서 이렇게 입체감을 느끼는 </a:t>
            </a:r>
            <a:r>
              <a:rPr lang="ko-KR" altLang="en-US" dirty="0" smtClean="0"/>
              <a:t>이유 </a:t>
            </a:r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ko-KR" altLang="en-US" dirty="0" smtClean="0">
                <a:sym typeface="Wingdings" panose="05000000000000000000" pitchFamily="2" charset="2"/>
              </a:rPr>
              <a:t>원근법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r>
              <a:rPr lang="ko-KR" altLang="en-US" dirty="0"/>
              <a:t>원근법</a:t>
            </a:r>
          </a:p>
          <a:p>
            <a:pPr lvl="2"/>
            <a:r>
              <a:rPr lang="ko-KR" altLang="en-US" dirty="0" smtClean="0"/>
              <a:t>눈에 </a:t>
            </a:r>
            <a:r>
              <a:rPr lang="ko-KR" altLang="en-US" dirty="0"/>
              <a:t>보이는 </a:t>
            </a:r>
            <a:r>
              <a:rPr lang="en-US" altLang="ko-KR" dirty="0"/>
              <a:t>3</a:t>
            </a:r>
            <a:r>
              <a:rPr lang="ko-KR" altLang="en-US" dirty="0"/>
              <a:t>차원의 세계를 </a:t>
            </a:r>
            <a:r>
              <a:rPr lang="en-US" altLang="ko-KR" dirty="0"/>
              <a:t>2</a:t>
            </a:r>
            <a:r>
              <a:rPr lang="ko-KR" altLang="en-US" dirty="0"/>
              <a:t>차원의 그림</a:t>
            </a:r>
            <a:r>
              <a:rPr lang="en-US" altLang="ko-KR" dirty="0"/>
              <a:t>(</a:t>
            </a:r>
            <a:r>
              <a:rPr lang="ko-KR" altLang="en-US" dirty="0"/>
              <a:t>평면</a:t>
            </a:r>
            <a:r>
              <a:rPr lang="en-US" altLang="ko-KR" dirty="0"/>
              <a:t>)</a:t>
            </a:r>
            <a:r>
              <a:rPr lang="ko-KR" altLang="en-US" dirty="0"/>
              <a:t>으로 옮길 때에 관찰자가 보는 것 </a:t>
            </a:r>
            <a:r>
              <a:rPr lang="ko-KR" altLang="en-US" dirty="0" smtClean="0"/>
              <a:t>그대로 </a:t>
            </a:r>
            <a:r>
              <a:rPr lang="ko-KR" altLang="en-US" dirty="0"/>
              <a:t>사물과의 거리를 반영하여 그리는 방법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ko-KR" altLang="en-US" dirty="0"/>
          </a:p>
        </p:txBody>
      </p:sp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896" y="2492896"/>
            <a:ext cx="3461370" cy="25821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81733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8.7 </a:t>
            </a:r>
            <a:r>
              <a:rPr lang="ko-KR" altLang="en-US" dirty="0" smtClean="0"/>
              <a:t>원근 투시</a:t>
            </a:r>
            <a:r>
              <a:rPr lang="en-US" altLang="ko-KR" dirty="0" smtClean="0"/>
              <a:t>(</a:t>
            </a:r>
            <a:r>
              <a:rPr lang="ko-KR" altLang="en-US" dirty="0" smtClean="0"/>
              <a:t>투영</a:t>
            </a:r>
            <a:r>
              <a:rPr lang="en-US" altLang="ko-KR" dirty="0" smtClean="0"/>
              <a:t>) </a:t>
            </a:r>
            <a:r>
              <a:rPr lang="ko-KR" altLang="en-US" dirty="0" smtClean="0"/>
              <a:t>변환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원근 투시 변환</a:t>
            </a:r>
            <a:r>
              <a:rPr lang="en-US" altLang="ko-KR" dirty="0" smtClean="0"/>
              <a:t>(perspective projection transformation)</a:t>
            </a:r>
          </a:p>
          <a:p>
            <a:pPr lvl="1"/>
            <a:r>
              <a:rPr lang="ko-KR" altLang="en-US" dirty="0" smtClean="0"/>
              <a:t>이 원근법을 영상 </a:t>
            </a:r>
            <a:r>
              <a:rPr lang="ko-KR" altLang="en-US" dirty="0" err="1" smtClean="0"/>
              <a:t>좌표계에서</a:t>
            </a:r>
            <a:r>
              <a:rPr lang="ko-KR" altLang="en-US" dirty="0" smtClean="0"/>
              <a:t> 표현하는 것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3</a:t>
            </a:r>
            <a:r>
              <a:rPr lang="ko-KR" altLang="en-US" dirty="0" smtClean="0"/>
              <a:t>차원의 </a:t>
            </a:r>
            <a:r>
              <a:rPr lang="ko-KR" altLang="en-US" dirty="0" err="1" smtClean="0"/>
              <a:t>실세계</a:t>
            </a:r>
            <a:r>
              <a:rPr lang="ko-KR" altLang="en-US" dirty="0" smtClean="0"/>
              <a:t> 좌표를 투영 스크린상의 </a:t>
            </a:r>
            <a:r>
              <a:rPr lang="en-US" altLang="ko-KR" dirty="0" smtClean="0"/>
              <a:t>2</a:t>
            </a:r>
            <a:r>
              <a:rPr lang="ko-KR" altLang="en-US" dirty="0" smtClean="0"/>
              <a:t>차원 좌표로 표현할 수 있도록 변환해 </a:t>
            </a:r>
            <a:r>
              <a:rPr lang="ko-KR" altLang="en-US" dirty="0" err="1" smtClean="0"/>
              <a:t>주는것</a:t>
            </a:r>
            <a:endParaRPr lang="ko-KR" altLang="en-US" dirty="0"/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2708920"/>
            <a:ext cx="4101678" cy="3055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30723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8.7 </a:t>
            </a:r>
            <a:r>
              <a:rPr lang="ko-KR" altLang="en-US" dirty="0" smtClean="0"/>
              <a:t>원근 투시</a:t>
            </a:r>
            <a:r>
              <a:rPr lang="en-US" altLang="ko-KR" dirty="0" smtClean="0"/>
              <a:t>(</a:t>
            </a:r>
            <a:r>
              <a:rPr lang="ko-KR" altLang="en-US" dirty="0" smtClean="0"/>
              <a:t>투영</a:t>
            </a:r>
            <a:r>
              <a:rPr lang="en-US" altLang="ko-KR" dirty="0" smtClean="0"/>
              <a:t>) </a:t>
            </a:r>
            <a:r>
              <a:rPr lang="ko-KR" altLang="en-US" dirty="0" smtClean="0"/>
              <a:t>변환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동차 </a:t>
            </a:r>
            <a:r>
              <a:rPr lang="ko-KR" altLang="en-US" dirty="0" err="1" smtClean="0"/>
              <a:t>좌표계</a:t>
            </a:r>
            <a:r>
              <a:rPr lang="en-US" altLang="ko-KR" dirty="0" smtClean="0"/>
              <a:t>(homogeneous coordinates) </a:t>
            </a:r>
          </a:p>
          <a:p>
            <a:pPr lvl="1"/>
            <a:r>
              <a:rPr lang="ko-KR" altLang="en-US" dirty="0" smtClean="0"/>
              <a:t>모든 항의 차수가 동일하기 때문에 붙여진 이름으로서 </a:t>
            </a:r>
            <a:r>
              <a:rPr lang="en-US" altLang="ko-KR" dirty="0" smtClean="0"/>
              <a:t>n</a:t>
            </a:r>
            <a:r>
              <a:rPr lang="ko-KR" altLang="en-US" dirty="0" smtClean="0"/>
              <a:t>차원의 투영 공간을 </a:t>
            </a:r>
            <a:r>
              <a:rPr lang="en-US" altLang="ko-KR" dirty="0" smtClean="0"/>
              <a:t>n+1</a:t>
            </a:r>
            <a:r>
              <a:rPr lang="ko-KR" altLang="en-US" dirty="0" smtClean="0"/>
              <a:t>개의 좌표로 나타내는 </a:t>
            </a:r>
            <a:r>
              <a:rPr lang="ko-KR" altLang="en-US" dirty="0" err="1" smtClean="0"/>
              <a:t>좌표계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직교 좌표인 </a:t>
            </a:r>
            <a:r>
              <a:rPr lang="en-US" altLang="ko-KR" dirty="0" smtClean="0"/>
              <a:t>( x, y )</a:t>
            </a:r>
            <a:r>
              <a:rPr lang="ko-KR" altLang="en-US" dirty="0" smtClean="0"/>
              <a:t>를 </a:t>
            </a:r>
            <a:r>
              <a:rPr lang="en-US" altLang="ko-KR" dirty="0" smtClean="0"/>
              <a:t>( x, y, 1 )</a:t>
            </a:r>
            <a:r>
              <a:rPr lang="ko-KR" altLang="en-US" dirty="0" smtClean="0"/>
              <a:t>로 표현하는 것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일반화해서 </a:t>
            </a:r>
            <a:r>
              <a:rPr lang="en-US" altLang="ko-KR" dirty="0" smtClean="0"/>
              <a:t>0</a:t>
            </a:r>
            <a:r>
              <a:rPr lang="ko-KR" altLang="en-US" dirty="0" smtClean="0"/>
              <a:t>이 아닌 상수 </a:t>
            </a:r>
            <a:r>
              <a:rPr lang="en-US" altLang="ko-KR" dirty="0" smtClean="0"/>
              <a:t>w</a:t>
            </a:r>
            <a:r>
              <a:rPr lang="ko-KR" altLang="en-US" dirty="0" smtClean="0"/>
              <a:t>에 대해 </a:t>
            </a:r>
            <a:r>
              <a:rPr lang="en-US" altLang="ko-KR" dirty="0" smtClean="0"/>
              <a:t>( x, y )</a:t>
            </a:r>
            <a:r>
              <a:rPr lang="ko-KR" altLang="en-US" dirty="0" smtClean="0"/>
              <a:t>를 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wx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wy</a:t>
            </a:r>
            <a:r>
              <a:rPr lang="en-US" altLang="ko-KR" dirty="0" smtClean="0"/>
              <a:t>, w)</a:t>
            </a:r>
            <a:r>
              <a:rPr lang="ko-KR" altLang="en-US" dirty="0" smtClean="0"/>
              <a:t>로 표현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상수 </a:t>
            </a:r>
            <a:r>
              <a:rPr lang="en-US" altLang="ko-KR" dirty="0" smtClean="0"/>
              <a:t>w</a:t>
            </a:r>
            <a:r>
              <a:rPr lang="ko-KR" altLang="en-US" dirty="0" smtClean="0"/>
              <a:t>가 무한히 많기 때문에 </a:t>
            </a:r>
            <a:r>
              <a:rPr lang="en-US" altLang="ko-KR" dirty="0" smtClean="0"/>
              <a:t>( x, y )</a:t>
            </a:r>
            <a:r>
              <a:rPr lang="ko-KR" altLang="en-US" dirty="0" smtClean="0"/>
              <a:t>에 대한 동차 좌표 표현은 무한히 많이 존재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 smtClean="0"/>
              <a:t>동차 </a:t>
            </a:r>
            <a:r>
              <a:rPr lang="ko-KR" altLang="en-US" dirty="0" err="1" smtClean="0"/>
              <a:t>좌표계에서</a:t>
            </a:r>
            <a:r>
              <a:rPr lang="ko-KR" altLang="en-US" dirty="0" smtClean="0"/>
              <a:t> 한 점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wx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wy</a:t>
            </a:r>
            <a:r>
              <a:rPr lang="en-US" altLang="ko-KR" dirty="0" smtClean="0"/>
              <a:t>, w)</a:t>
            </a:r>
            <a:r>
              <a:rPr lang="ko-KR" altLang="en-US" dirty="0" smtClean="0"/>
              <a:t>을 직교 좌표로 나타내면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각 원소를 </a:t>
            </a:r>
            <a:r>
              <a:rPr lang="en-US" altLang="ko-KR" dirty="0" smtClean="0"/>
              <a:t>w</a:t>
            </a:r>
            <a:r>
              <a:rPr lang="ko-KR" altLang="en-US" dirty="0" smtClean="0"/>
              <a:t>로 </a:t>
            </a:r>
            <a:r>
              <a:rPr lang="ko-KR" altLang="en-US" dirty="0" err="1" smtClean="0"/>
              <a:t>나우어</a:t>
            </a:r>
            <a:r>
              <a:rPr lang="ko-KR" altLang="en-US" dirty="0" smtClean="0"/>
              <a:t> 어서 </a:t>
            </a:r>
            <a:r>
              <a:rPr lang="en-US" altLang="ko-KR" dirty="0" smtClean="0"/>
              <a:t>( x/w, y/w)</a:t>
            </a:r>
            <a:r>
              <a:rPr lang="ko-KR" altLang="en-US" dirty="0" smtClean="0"/>
              <a:t>가 됨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예</a:t>
            </a:r>
            <a:r>
              <a:rPr lang="en-US" altLang="ko-KR" dirty="0" smtClean="0"/>
              <a:t>, </a:t>
            </a:r>
            <a:r>
              <a:rPr lang="ko-KR" altLang="en-US" dirty="0" smtClean="0"/>
              <a:t>동차 </a:t>
            </a:r>
            <a:r>
              <a:rPr lang="ko-KR" altLang="en-US" dirty="0" err="1" smtClean="0"/>
              <a:t>좌표계에서</a:t>
            </a:r>
            <a:r>
              <a:rPr lang="ko-KR" altLang="en-US" dirty="0" smtClean="0"/>
              <a:t> 한 점</a:t>
            </a:r>
            <a:r>
              <a:rPr lang="en-US" altLang="ko-KR" dirty="0" smtClean="0"/>
              <a:t>(5, 7, 5) </a:t>
            </a:r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ko-KR" altLang="en-US" dirty="0" smtClean="0"/>
              <a:t>직교 좌표에서</a:t>
            </a:r>
            <a:r>
              <a:rPr lang="en-US" altLang="ko-KR" dirty="0" smtClean="0"/>
              <a:t>(5/5, 7/5) </a:t>
            </a:r>
            <a:r>
              <a:rPr lang="ko-KR" altLang="en-US" dirty="0" smtClean="0"/>
              <a:t>즉</a:t>
            </a:r>
            <a:r>
              <a:rPr lang="en-US" altLang="ko-KR" dirty="0" smtClean="0"/>
              <a:t>, (1 , 1.4)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81733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8.7 </a:t>
            </a:r>
            <a:r>
              <a:rPr lang="ko-KR" altLang="en-US" dirty="0"/>
              <a:t>원근 투시</a:t>
            </a:r>
            <a:r>
              <a:rPr lang="en-US" altLang="ko-KR" dirty="0"/>
              <a:t>(</a:t>
            </a:r>
            <a:r>
              <a:rPr lang="ko-KR" altLang="en-US" dirty="0"/>
              <a:t>투영</a:t>
            </a:r>
            <a:r>
              <a:rPr lang="en-US" altLang="ko-KR" dirty="0"/>
              <a:t>) </a:t>
            </a:r>
            <a:r>
              <a:rPr lang="ko-KR" altLang="en-US" dirty="0"/>
              <a:t>변환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원근 변환을 수행하는 행렬</a:t>
            </a:r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r>
              <a:rPr lang="en-US" altLang="ko-KR" dirty="0" err="1" smtClean="0"/>
              <a:t>OpenCV</a:t>
            </a:r>
            <a:r>
              <a:rPr lang="en-US" altLang="ko-KR" dirty="0" smtClean="0"/>
              <a:t> </a:t>
            </a:r>
            <a:r>
              <a:rPr lang="ko-KR" altLang="en-US" dirty="0" smtClean="0"/>
              <a:t>함수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cv</a:t>
            </a:r>
            <a:r>
              <a:rPr lang="en-US" altLang="ko-KR" dirty="0"/>
              <a:t>::</a:t>
            </a:r>
            <a:r>
              <a:rPr lang="en-US" altLang="ko-KR" dirty="0" err="1"/>
              <a:t>getPerspectiveTransform</a:t>
            </a:r>
            <a:r>
              <a:rPr lang="en-US" altLang="ko-KR" dirty="0"/>
              <a:t>() </a:t>
            </a:r>
            <a:r>
              <a:rPr lang="ko-KR" altLang="en-US" dirty="0" smtClean="0"/>
              <a:t>함수 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4</a:t>
            </a:r>
            <a:r>
              <a:rPr lang="ko-KR" altLang="en-US" dirty="0"/>
              <a:t>개의 </a:t>
            </a:r>
            <a:r>
              <a:rPr lang="ko-KR" altLang="en-US" dirty="0" err="1"/>
              <a:t>좌표쌍으로부터</a:t>
            </a:r>
            <a:r>
              <a:rPr lang="ko-KR" altLang="en-US" dirty="0"/>
              <a:t> 원근변환 행렬을 </a:t>
            </a:r>
            <a:r>
              <a:rPr lang="ko-KR" altLang="en-US" dirty="0" smtClean="0"/>
              <a:t>계산</a:t>
            </a:r>
            <a:endParaRPr lang="en-US" altLang="ko-KR" dirty="0" smtClean="0"/>
          </a:p>
          <a:p>
            <a:pPr lvl="1"/>
            <a:r>
              <a:rPr lang="en-US" altLang="ko-KR" dirty="0"/>
              <a:t>cv::</a:t>
            </a:r>
            <a:r>
              <a:rPr lang="en-US" altLang="ko-KR" dirty="0" err="1"/>
              <a:t>warpPerspective</a:t>
            </a:r>
            <a:r>
              <a:rPr lang="en-US" altLang="ko-KR" dirty="0"/>
              <a:t>() </a:t>
            </a:r>
            <a:r>
              <a:rPr lang="ko-KR" altLang="en-US" dirty="0" smtClean="0"/>
              <a:t>함수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원근변환 </a:t>
            </a:r>
            <a:r>
              <a:rPr lang="ko-KR" altLang="en-US" dirty="0"/>
              <a:t>행렬에 따라서 </a:t>
            </a:r>
            <a:r>
              <a:rPr lang="ko-KR" altLang="en-US" dirty="0" smtClean="0"/>
              <a:t>원근변환 수행</a:t>
            </a:r>
            <a:endParaRPr lang="en-US" altLang="ko-KR" dirty="0" smtClean="0"/>
          </a:p>
          <a:p>
            <a:pPr lvl="1"/>
            <a:r>
              <a:rPr lang="en-US" altLang="ko-KR" dirty="0"/>
              <a:t>cv::transform() </a:t>
            </a:r>
            <a:r>
              <a:rPr lang="ko-KR" altLang="en-US" dirty="0" smtClean="0"/>
              <a:t>함수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입력영상의 </a:t>
            </a:r>
            <a:r>
              <a:rPr lang="en-US" altLang="ko-KR" dirty="0"/>
              <a:t>4</a:t>
            </a:r>
            <a:r>
              <a:rPr lang="ko-KR" altLang="en-US" dirty="0"/>
              <a:t>개 좌표와 원근 행렬을 인수로 입력하면 </a:t>
            </a:r>
            <a:r>
              <a:rPr lang="ko-KR" altLang="en-US" dirty="0" smtClean="0"/>
              <a:t>원근 변환된 </a:t>
            </a:r>
            <a:r>
              <a:rPr lang="ko-KR" altLang="en-US" dirty="0"/>
              <a:t>좌표를 반환</a:t>
            </a:r>
          </a:p>
        </p:txBody>
      </p:sp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6397" y="1441897"/>
            <a:ext cx="3321627" cy="13390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24886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8.7 </a:t>
            </a:r>
            <a:r>
              <a:rPr lang="ko-KR" altLang="en-US" dirty="0"/>
              <a:t>원근 투시</a:t>
            </a:r>
            <a:r>
              <a:rPr lang="en-US" altLang="ko-KR" dirty="0"/>
              <a:t>(</a:t>
            </a:r>
            <a:r>
              <a:rPr lang="ko-KR" altLang="en-US" dirty="0"/>
              <a:t>투영</a:t>
            </a:r>
            <a:r>
              <a:rPr lang="en-US" altLang="ko-KR" dirty="0"/>
              <a:t>) </a:t>
            </a:r>
            <a:r>
              <a:rPr lang="ko-KR" altLang="en-US" dirty="0"/>
              <a:t>변환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" y="500851"/>
            <a:ext cx="6840000" cy="63845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모서리가 둥근 사각형 설명선 5"/>
          <p:cNvSpPr/>
          <p:nvPr/>
        </p:nvSpPr>
        <p:spPr>
          <a:xfrm>
            <a:off x="5590316" y="4632331"/>
            <a:ext cx="1357948" cy="489679"/>
          </a:xfrm>
          <a:prstGeom prst="wedgeRoundRectCallout">
            <a:avLst>
              <a:gd name="adj1" fmla="val -104079"/>
              <a:gd name="adj2" fmla="val 144372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 fontAlgn="base"/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개 </a:t>
            </a:r>
            <a:r>
              <a:rPr lang="ko-KR" altLang="en-US" sz="1500" dirty="0" err="1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좌표쌍을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이용해 원근 변환 행렬 계산</a:t>
            </a:r>
            <a:endParaRPr lang="en-US" altLang="ko-KR" sz="15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모서리가 둥근 사각형 설명선 6"/>
          <p:cNvSpPr/>
          <p:nvPr/>
        </p:nvSpPr>
        <p:spPr>
          <a:xfrm>
            <a:off x="117839" y="4653136"/>
            <a:ext cx="1122271" cy="489679"/>
          </a:xfrm>
          <a:prstGeom prst="wedgeRoundRectCallout">
            <a:avLst>
              <a:gd name="adj1" fmla="val 62159"/>
              <a:gd name="adj2" fmla="val 214397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 fontAlgn="base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원근 변환 행렬로</a:t>
            </a:r>
            <a:endParaRPr lang="en-US" altLang="ko-KR" sz="1500" dirty="0" smtClean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fontAlgn="base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원근 변환 수행</a:t>
            </a:r>
            <a:endParaRPr lang="en-US" altLang="ko-KR" sz="15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5067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8.7 </a:t>
            </a:r>
            <a:r>
              <a:rPr lang="ko-KR" altLang="en-US" dirty="0"/>
              <a:t>원근 투시</a:t>
            </a:r>
            <a:r>
              <a:rPr lang="en-US" altLang="ko-KR" dirty="0"/>
              <a:t>(</a:t>
            </a:r>
            <a:r>
              <a:rPr lang="ko-KR" altLang="en-US" dirty="0"/>
              <a:t>투영</a:t>
            </a:r>
            <a:r>
              <a:rPr lang="en-US" altLang="ko-KR" dirty="0"/>
              <a:t>) </a:t>
            </a:r>
            <a:r>
              <a:rPr lang="ko-KR" altLang="en-US" dirty="0"/>
              <a:t>변환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320" y="980728"/>
            <a:ext cx="6840000" cy="51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모서리가 둥근 사각형 설명선 4"/>
          <p:cNvSpPr/>
          <p:nvPr/>
        </p:nvSpPr>
        <p:spPr>
          <a:xfrm>
            <a:off x="4779308" y="646270"/>
            <a:ext cx="1807429" cy="334458"/>
          </a:xfrm>
          <a:prstGeom prst="wedgeRoundRectCallout">
            <a:avLst>
              <a:gd name="adj1" fmla="val -55677"/>
              <a:gd name="adj2" fmla="val 143598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 fontAlgn="base"/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차원 좌표 </a:t>
            </a:r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동차좌표로 </a:t>
            </a:r>
            <a:r>
              <a:rPr lang="ko-KR" altLang="en-US" sz="1500" dirty="0" err="1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저징</a:t>
            </a:r>
            <a:endParaRPr lang="en-US" altLang="ko-KR" sz="15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모서리가 둥근 사각형 설명선 5"/>
          <p:cNvSpPr/>
          <p:nvPr/>
        </p:nvSpPr>
        <p:spPr>
          <a:xfrm>
            <a:off x="4283968" y="2060848"/>
            <a:ext cx="1643117" cy="367904"/>
          </a:xfrm>
          <a:prstGeom prst="wedgeRoundRectCallout">
            <a:avLst>
              <a:gd name="adj1" fmla="val -74016"/>
              <a:gd name="adj2" fmla="val -93294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 fontAlgn="base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원근 변환된 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동차좌표 반환</a:t>
            </a:r>
            <a:endParaRPr lang="en-US" altLang="ko-KR" sz="15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모서리가 둥근 사각형 설명선 6"/>
              <p:cNvSpPr/>
              <p:nvPr/>
            </p:nvSpPr>
            <p:spPr>
              <a:xfrm>
                <a:off x="125929" y="3322401"/>
                <a:ext cx="1493743" cy="538647"/>
              </a:xfrm>
              <a:prstGeom prst="wedgeRoundRectCallout">
                <a:avLst>
                  <a:gd name="adj1" fmla="val 95630"/>
                  <a:gd name="adj2" fmla="val -119184"/>
                  <a:gd name="adj3" fmla="val 16667"/>
                </a:avLst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lIns="36000" rIns="36000" rtlCol="0" anchor="ctr"/>
              <a:lstStyle/>
              <a:p>
                <a:pPr algn="ctr" fontAlgn="base"/>
                <a:r>
                  <a:rPr lang="ko-KR" altLang="en-US" sz="1500" dirty="0" smtClean="0">
                    <a:solidFill>
                      <a:schemeClr val="accent4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상수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ko-KR" sz="1500" i="1" dirty="0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/>
                        <a:ea typeface="Cambria Math"/>
                        <a:cs typeface="Times New Roman" panose="02020603050405020304" pitchFamily="18" charset="0"/>
                      </a:rPr>
                      <m:t>ω</m:t>
                    </m:r>
                  </m:oMath>
                </a14:m>
                <a:r>
                  <a:rPr lang="ko-KR" altLang="en-US" sz="1500" dirty="0" smtClean="0">
                    <a:solidFill>
                      <a:schemeClr val="accent4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로 나누어서 </a:t>
                </a:r>
                <a:endParaRPr lang="en-US" altLang="ko-KR" sz="1500" dirty="0" smtClean="0">
                  <a:solidFill>
                    <a:schemeClr val="accent4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 fontAlgn="base"/>
                <a:r>
                  <a:rPr lang="ko-KR" altLang="en-US" sz="1500" dirty="0" smtClean="0">
                    <a:solidFill>
                      <a:schemeClr val="accent4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동차좌표를 직교좌표로 </a:t>
                </a:r>
                <a:r>
                  <a:rPr lang="ko-KR" altLang="en-US" sz="1500" dirty="0" smtClean="0">
                    <a:solidFill>
                      <a:schemeClr val="accent4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변환</a:t>
                </a:r>
                <a:endParaRPr lang="en-US" altLang="ko-KR" sz="1500" dirty="0">
                  <a:solidFill>
                    <a:schemeClr val="accent4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7" name="모서리가 둥근 사각형 설명선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929" y="3322401"/>
                <a:ext cx="1493743" cy="538647"/>
              </a:xfrm>
              <a:prstGeom prst="wedgeRoundRectCallout">
                <a:avLst>
                  <a:gd name="adj1" fmla="val 95630"/>
                  <a:gd name="adj2" fmla="val -119184"/>
                  <a:gd name="adj3" fmla="val 16667"/>
                </a:avLst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모서리가 둥근 사각형 설명선 7"/>
          <p:cNvSpPr/>
          <p:nvPr/>
        </p:nvSpPr>
        <p:spPr>
          <a:xfrm>
            <a:off x="5292080" y="4525843"/>
            <a:ext cx="1234498" cy="334458"/>
          </a:xfrm>
          <a:prstGeom prst="wedgeRoundRectCallout">
            <a:avLst>
              <a:gd name="adj1" fmla="val -81176"/>
              <a:gd name="adj2" fmla="val -135099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 fontAlgn="base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변환 좌표 위치 표시</a:t>
            </a:r>
            <a:endParaRPr lang="en-US" altLang="ko-KR" sz="15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6336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8.7 </a:t>
            </a:r>
            <a:r>
              <a:rPr lang="ko-KR" altLang="en-US" dirty="0"/>
              <a:t>원근 투시</a:t>
            </a:r>
            <a:r>
              <a:rPr lang="en-US" altLang="ko-KR" dirty="0"/>
              <a:t>(</a:t>
            </a:r>
            <a:r>
              <a:rPr lang="ko-KR" altLang="en-US" dirty="0"/>
              <a:t>투영</a:t>
            </a:r>
            <a:r>
              <a:rPr lang="en-US" altLang="ko-KR" dirty="0"/>
              <a:t>) </a:t>
            </a:r>
            <a:r>
              <a:rPr lang="ko-KR" altLang="en-US" dirty="0"/>
              <a:t>변환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실행결과</a:t>
            </a:r>
            <a:endParaRPr lang="ko-KR" altLang="en-US" dirty="0"/>
          </a:p>
        </p:txBody>
      </p:sp>
      <p:pic>
        <p:nvPicPr>
          <p:cNvPr id="48130" name="_x354914968" descr="EMB000023383fd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3310566"/>
            <a:ext cx="3168352" cy="2803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132" name="_x353344256" descr="EMB000023383fd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116" y="1524364"/>
            <a:ext cx="5222512" cy="1760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그룹 5"/>
          <p:cNvGrpSpPr/>
          <p:nvPr/>
        </p:nvGrpSpPr>
        <p:grpSpPr>
          <a:xfrm>
            <a:off x="109718" y="4026454"/>
            <a:ext cx="2240396" cy="2642906"/>
            <a:chOff x="109718" y="3856856"/>
            <a:chExt cx="2240396" cy="2642906"/>
          </a:xfrm>
        </p:grpSpPr>
        <p:sp>
          <p:nvSpPr>
            <p:cNvPr id="10" name="모서리가 둥근 사각형 설명선 9"/>
            <p:cNvSpPr/>
            <p:nvPr/>
          </p:nvSpPr>
          <p:spPr>
            <a:xfrm>
              <a:off x="1115616" y="6165304"/>
              <a:ext cx="1234498" cy="334458"/>
            </a:xfrm>
            <a:prstGeom prst="wedgeRoundRectCallout">
              <a:avLst>
                <a:gd name="adj1" fmla="val 118660"/>
                <a:gd name="adj2" fmla="val -155034"/>
                <a:gd name="adj3" fmla="val 16667"/>
              </a:avLst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36000" rIns="36000" rtlCol="0" anchor="ctr"/>
            <a:lstStyle/>
            <a:p>
              <a:pPr algn="ctr" fontAlgn="base"/>
              <a:r>
                <a:rPr lang="ko-KR" altLang="en-US" sz="1500" smtClean="0">
                  <a:solidFill>
                    <a:schemeClr val="accent4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변환 좌표 </a:t>
              </a:r>
              <a:r>
                <a:rPr lang="ko-KR" altLang="en-US" sz="1500" dirty="0" smtClean="0">
                  <a:solidFill>
                    <a:schemeClr val="accent4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위치 표시</a:t>
              </a:r>
              <a:endParaRPr lang="en-US" altLang="ko-KR" sz="15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모서리가 둥근 사각형 설명선 10"/>
            <p:cNvSpPr/>
            <p:nvPr/>
          </p:nvSpPr>
          <p:spPr>
            <a:xfrm>
              <a:off x="1115616" y="6165304"/>
              <a:ext cx="1234498" cy="334458"/>
            </a:xfrm>
            <a:prstGeom prst="wedgeRoundRectCallout">
              <a:avLst>
                <a:gd name="adj1" fmla="val -3248"/>
                <a:gd name="adj2" fmla="val -243319"/>
                <a:gd name="adj3" fmla="val 16667"/>
              </a:avLst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36000" rIns="36000" rtlCol="0" anchor="ctr"/>
            <a:lstStyle/>
            <a:p>
              <a:pPr algn="ctr" fontAlgn="base"/>
              <a:r>
                <a:rPr lang="ko-KR" altLang="en-US" sz="1500" dirty="0">
                  <a:solidFill>
                    <a:schemeClr val="accent4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입력영상 </a:t>
              </a:r>
              <a:r>
                <a:rPr lang="en-US" altLang="ko-KR" sz="1500" dirty="0">
                  <a:solidFill>
                    <a:schemeClr val="accent4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r>
                <a:rPr lang="ko-KR" altLang="en-US" sz="1500" dirty="0" err="1">
                  <a:solidFill>
                    <a:schemeClr val="accent4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개좌표</a:t>
              </a:r>
              <a:endParaRPr lang="en-US" altLang="ko-KR" sz="15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모서리가 둥근 사각형 설명선 11"/>
            <p:cNvSpPr/>
            <p:nvPr/>
          </p:nvSpPr>
          <p:spPr>
            <a:xfrm>
              <a:off x="109718" y="3856856"/>
              <a:ext cx="1234498" cy="334458"/>
            </a:xfrm>
            <a:prstGeom prst="wedgeRoundRectCallout">
              <a:avLst>
                <a:gd name="adj1" fmla="val 203533"/>
                <a:gd name="adj2" fmla="val 67101"/>
                <a:gd name="adj3" fmla="val 16667"/>
              </a:avLst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36000" rIns="36000" rtlCol="0" anchor="ctr"/>
            <a:lstStyle/>
            <a:p>
              <a:pPr algn="ctr" fontAlgn="base"/>
              <a:r>
                <a:rPr lang="ko-KR" altLang="en-US" sz="1500" smtClean="0">
                  <a:solidFill>
                    <a:schemeClr val="accent4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변환 좌표 </a:t>
              </a:r>
              <a:r>
                <a:rPr lang="ko-KR" altLang="en-US" sz="1500" dirty="0" smtClean="0">
                  <a:solidFill>
                    <a:schemeClr val="accent4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위치 표시</a:t>
              </a:r>
              <a:endParaRPr lang="en-US" altLang="ko-KR" sz="15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" name="모서리가 둥근 사각형 설명선 12"/>
            <p:cNvSpPr/>
            <p:nvPr/>
          </p:nvSpPr>
          <p:spPr>
            <a:xfrm>
              <a:off x="109718" y="3856856"/>
              <a:ext cx="1234498" cy="334458"/>
            </a:xfrm>
            <a:prstGeom prst="wedgeRoundRectCallout">
              <a:avLst>
                <a:gd name="adj1" fmla="val 76224"/>
                <a:gd name="adj2" fmla="val 192408"/>
                <a:gd name="adj3" fmla="val 16667"/>
              </a:avLst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36000" rIns="36000" rtlCol="0" anchor="ctr"/>
            <a:lstStyle/>
            <a:p>
              <a:pPr algn="ctr" fontAlgn="base"/>
              <a:r>
                <a:rPr lang="ko-KR" altLang="en-US" sz="1500" dirty="0" smtClean="0">
                  <a:solidFill>
                    <a:schemeClr val="accent4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입력영상 </a:t>
              </a:r>
              <a:r>
                <a:rPr lang="en-US" altLang="ko-KR" sz="1500" dirty="0" smtClean="0">
                  <a:solidFill>
                    <a:schemeClr val="accent4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r>
                <a:rPr lang="ko-KR" altLang="en-US" sz="1500" dirty="0" err="1" smtClean="0">
                  <a:solidFill>
                    <a:schemeClr val="accent4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개좌표</a:t>
              </a:r>
              <a:endParaRPr lang="en-US" altLang="ko-KR" sz="15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48129" name="_x353344496" descr="EMB000023383fd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952" y="3317412"/>
            <a:ext cx="3168352" cy="2803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모서리가 둥근 사각형 설명선 15"/>
          <p:cNvSpPr/>
          <p:nvPr/>
        </p:nvSpPr>
        <p:spPr>
          <a:xfrm>
            <a:off x="6084794" y="6302060"/>
            <a:ext cx="1234498" cy="334458"/>
          </a:xfrm>
          <a:prstGeom prst="wedgeRoundRectCallout">
            <a:avLst>
              <a:gd name="adj1" fmla="val 9098"/>
              <a:gd name="adj2" fmla="val -226231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 fontAlgn="base"/>
            <a:r>
              <a:rPr lang="ko-KR" altLang="en-US" sz="150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변환 좌표 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위치 표시</a:t>
            </a:r>
            <a:endParaRPr lang="en-US" altLang="ko-KR" sz="15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모서리가 둥근 사각형 설명선 16"/>
          <p:cNvSpPr/>
          <p:nvPr/>
        </p:nvSpPr>
        <p:spPr>
          <a:xfrm>
            <a:off x="6084794" y="6318481"/>
            <a:ext cx="1234498" cy="334458"/>
          </a:xfrm>
          <a:prstGeom prst="wedgeRoundRectCallout">
            <a:avLst>
              <a:gd name="adj1" fmla="val -165277"/>
              <a:gd name="adj2" fmla="val -234775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 fontAlgn="base"/>
            <a:r>
              <a:rPr lang="ko-KR" altLang="en-US" sz="15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목적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영상 </a:t>
            </a:r>
            <a:r>
              <a:rPr lang="en-US" altLang="ko-KR" sz="15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ko-KR" altLang="en-US" sz="1500" dirty="0" err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개좌표</a:t>
            </a:r>
            <a:endParaRPr lang="en-US" altLang="ko-KR" sz="15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모서리가 둥근 사각형 설명선 17"/>
          <p:cNvSpPr/>
          <p:nvPr/>
        </p:nvSpPr>
        <p:spPr>
          <a:xfrm>
            <a:off x="6903604" y="3691996"/>
            <a:ext cx="1234498" cy="334458"/>
          </a:xfrm>
          <a:prstGeom prst="wedgeRoundRectCallout">
            <a:avLst>
              <a:gd name="adj1" fmla="val -53399"/>
              <a:gd name="adj2" fmla="val 146842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 fontAlgn="base"/>
            <a:r>
              <a:rPr lang="ko-KR" altLang="en-US" sz="150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변환 좌표 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위치 표시</a:t>
            </a:r>
            <a:endParaRPr lang="en-US" altLang="ko-KR" sz="15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모서리가 둥근 사각형 설명선 18"/>
          <p:cNvSpPr/>
          <p:nvPr/>
        </p:nvSpPr>
        <p:spPr>
          <a:xfrm>
            <a:off x="6903604" y="3691996"/>
            <a:ext cx="1234498" cy="334458"/>
          </a:xfrm>
          <a:prstGeom prst="wedgeRoundRectCallout">
            <a:avLst>
              <a:gd name="adj1" fmla="val -226231"/>
              <a:gd name="adj2" fmla="val 166777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 fontAlgn="base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목적영상 </a:t>
            </a:r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ko-KR" altLang="en-US" sz="1500" dirty="0" err="1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개좌표</a:t>
            </a:r>
            <a:endParaRPr lang="en-US" altLang="ko-KR" sz="15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3300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19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8.7 </a:t>
            </a:r>
            <a:r>
              <a:rPr lang="ko-KR" altLang="en-US" dirty="0"/>
              <a:t>원근 투시</a:t>
            </a:r>
            <a:r>
              <a:rPr lang="en-US" altLang="ko-KR" dirty="0"/>
              <a:t>(</a:t>
            </a:r>
            <a:r>
              <a:rPr lang="ko-KR" altLang="en-US" dirty="0"/>
              <a:t>투영</a:t>
            </a:r>
            <a:r>
              <a:rPr lang="en-US" altLang="ko-KR" dirty="0"/>
              <a:t>) </a:t>
            </a:r>
            <a:r>
              <a:rPr lang="ko-KR" altLang="en-US" dirty="0" smtClean="0"/>
              <a:t>변환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심화예제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마우스 드래그로 선택된 영역에 원근 변환 제거하기</a:t>
            </a:r>
            <a:endParaRPr lang="ko-KR" altLang="en-US" dirty="0"/>
          </a:p>
        </p:txBody>
      </p:sp>
      <p:pic>
        <p:nvPicPr>
          <p:cNvPr id="5017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618"/>
          <a:stretch/>
        </p:blipFill>
        <p:spPr bwMode="auto">
          <a:xfrm>
            <a:off x="900352" y="1484784"/>
            <a:ext cx="6840000" cy="541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모서리가 둥근 사각형 설명선 5"/>
          <p:cNvSpPr/>
          <p:nvPr/>
        </p:nvSpPr>
        <p:spPr>
          <a:xfrm>
            <a:off x="281377" y="5686830"/>
            <a:ext cx="1122271" cy="334458"/>
          </a:xfrm>
          <a:prstGeom prst="wedgeRoundRectCallout">
            <a:avLst>
              <a:gd name="adj1" fmla="val 112487"/>
              <a:gd name="adj2" fmla="val -75293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 fontAlgn="base"/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ko-KR" altLang="en-US" sz="1500" dirty="0" err="1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개좌표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잇는 직선</a:t>
            </a:r>
            <a:endParaRPr lang="en-US" altLang="ko-KR" sz="15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모서리가 둥근 사각형 설명선 6"/>
          <p:cNvSpPr/>
          <p:nvPr/>
        </p:nvSpPr>
        <p:spPr>
          <a:xfrm>
            <a:off x="5464148" y="6165304"/>
            <a:ext cx="1988172" cy="367904"/>
          </a:xfrm>
          <a:prstGeom prst="wedgeRoundRectCallout">
            <a:avLst>
              <a:gd name="adj1" fmla="val -81176"/>
              <a:gd name="adj2" fmla="val -135099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 fontAlgn="base"/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개 좌표 </a:t>
            </a:r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작은 사각형으로  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표시</a:t>
            </a:r>
            <a:endParaRPr lang="en-US" altLang="ko-KR" sz="15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8063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8.2 </a:t>
            </a:r>
            <a:r>
              <a:rPr lang="ko-KR" altLang="en-US" dirty="0"/>
              <a:t>크기 변경</a:t>
            </a:r>
            <a:r>
              <a:rPr lang="en-US" altLang="ko-KR" dirty="0"/>
              <a:t>(</a:t>
            </a:r>
            <a:r>
              <a:rPr lang="ko-KR" altLang="en-US" dirty="0"/>
              <a:t>확대</a:t>
            </a:r>
            <a:r>
              <a:rPr lang="en-US" altLang="ko-KR" dirty="0"/>
              <a:t>/</a:t>
            </a:r>
            <a:r>
              <a:rPr lang="ko-KR" altLang="en-US" dirty="0"/>
              <a:t>축소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31201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8.7 </a:t>
            </a:r>
            <a:r>
              <a:rPr lang="ko-KR" altLang="en-US" dirty="0"/>
              <a:t>원근 투시</a:t>
            </a:r>
            <a:r>
              <a:rPr lang="en-US" altLang="ko-KR" dirty="0"/>
              <a:t>(</a:t>
            </a:r>
            <a:r>
              <a:rPr lang="ko-KR" altLang="en-US" dirty="0"/>
              <a:t>투영</a:t>
            </a:r>
            <a:r>
              <a:rPr lang="en-US" altLang="ko-KR" dirty="0"/>
              <a:t>) </a:t>
            </a:r>
            <a:r>
              <a:rPr lang="ko-KR" altLang="en-US" dirty="0"/>
              <a:t>변환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pSp>
        <p:nvGrpSpPr>
          <p:cNvPr id="6" name="그룹 5"/>
          <p:cNvGrpSpPr/>
          <p:nvPr/>
        </p:nvGrpSpPr>
        <p:grpSpPr>
          <a:xfrm>
            <a:off x="827584" y="764704"/>
            <a:ext cx="6696744" cy="5904656"/>
            <a:chOff x="539552" y="-27384"/>
            <a:chExt cx="6840000" cy="6440036"/>
          </a:xfrm>
        </p:grpSpPr>
        <p:pic>
          <p:nvPicPr>
            <p:cNvPr id="4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3" r="-133" b="70587"/>
            <a:stretch/>
          </p:blipFill>
          <p:spPr bwMode="auto">
            <a:xfrm>
              <a:off x="539552" y="4509119"/>
              <a:ext cx="6840000" cy="19035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" name="Picture 2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4405"/>
            <a:stretch/>
          </p:blipFill>
          <p:spPr bwMode="auto">
            <a:xfrm>
              <a:off x="539552" y="-27384"/>
              <a:ext cx="6840000" cy="45359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7" name="모서리가 둥근 사각형 설명선 6"/>
          <p:cNvSpPr/>
          <p:nvPr/>
        </p:nvSpPr>
        <p:spPr>
          <a:xfrm>
            <a:off x="5262656" y="1540344"/>
            <a:ext cx="2405688" cy="592512"/>
          </a:xfrm>
          <a:prstGeom prst="wedgeRoundRectCallout">
            <a:avLst>
              <a:gd name="adj1" fmla="val -69765"/>
              <a:gd name="adj2" fmla="val 62744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 fontAlgn="base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마우스 드래그로 선택된 </a:t>
            </a:r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개 좌표와 목적영상 </a:t>
            </a:r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개 좌표로 원근 변환 행렬 계산</a:t>
            </a:r>
            <a:endParaRPr lang="en-US" altLang="ko-KR" sz="15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477748" y="4474529"/>
            <a:ext cx="1357948" cy="538647"/>
          </a:xfrm>
          <a:prstGeom prst="wedgeRoundRectCallout">
            <a:avLst>
              <a:gd name="adj1" fmla="val 91381"/>
              <a:gd name="adj2" fmla="val 136692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 fontAlgn="base"/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개 사각형 중 선택된 사각형의 번호 체크</a:t>
            </a:r>
            <a:endParaRPr lang="en-US" altLang="ko-KR" sz="15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2769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8.7 </a:t>
            </a:r>
            <a:r>
              <a:rPr lang="ko-KR" altLang="en-US" dirty="0"/>
              <a:t>원근 투시</a:t>
            </a:r>
            <a:r>
              <a:rPr lang="en-US" altLang="ko-KR" dirty="0"/>
              <a:t>(</a:t>
            </a:r>
            <a:r>
              <a:rPr lang="ko-KR" altLang="en-US" dirty="0"/>
              <a:t>투영</a:t>
            </a:r>
            <a:r>
              <a:rPr lang="en-US" altLang="ko-KR" dirty="0"/>
              <a:t>) </a:t>
            </a:r>
            <a:r>
              <a:rPr lang="ko-KR" altLang="en-US" dirty="0"/>
              <a:t>변환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120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80"/>
          <a:stretch/>
        </p:blipFill>
        <p:spPr bwMode="auto">
          <a:xfrm>
            <a:off x="467544" y="1124744"/>
            <a:ext cx="6840000" cy="4596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42769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8.7 </a:t>
            </a:r>
            <a:r>
              <a:rPr lang="ko-KR" altLang="en-US" dirty="0"/>
              <a:t>원근 투시</a:t>
            </a:r>
            <a:r>
              <a:rPr lang="en-US" altLang="ko-KR" dirty="0"/>
              <a:t>(</a:t>
            </a:r>
            <a:r>
              <a:rPr lang="ko-KR" altLang="en-US" dirty="0"/>
              <a:t>투영</a:t>
            </a:r>
            <a:r>
              <a:rPr lang="en-US" altLang="ko-KR" dirty="0"/>
              <a:t>) </a:t>
            </a:r>
            <a:r>
              <a:rPr lang="ko-KR" altLang="en-US" dirty="0"/>
              <a:t>변환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실행결과</a:t>
            </a:r>
          </a:p>
          <a:p>
            <a:endParaRPr lang="ko-KR" altLang="en-US" dirty="0"/>
          </a:p>
        </p:txBody>
      </p:sp>
      <p:pic>
        <p:nvPicPr>
          <p:cNvPr id="49154" name="_x354915848" descr="EMB000023383fd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3" y="1723911"/>
            <a:ext cx="3217259" cy="2846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153" name="_x354916408" descr="EMB000023383fd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4483" y="1700808"/>
            <a:ext cx="2831497" cy="3001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5918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단원 요약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사상</a:t>
            </a:r>
            <a:r>
              <a:rPr lang="en-US" altLang="ko-KR" dirty="0"/>
              <a:t>(mapping)</a:t>
            </a:r>
            <a:r>
              <a:rPr lang="ko-KR" altLang="en-US" dirty="0"/>
              <a:t>은 </a:t>
            </a:r>
            <a:r>
              <a:rPr lang="ko-KR" altLang="en-US" dirty="0" err="1"/>
              <a:t>화소들의</a:t>
            </a:r>
            <a:r>
              <a:rPr lang="ko-KR" altLang="en-US" dirty="0"/>
              <a:t> 배치를 변경할 때</a:t>
            </a:r>
            <a:r>
              <a:rPr lang="en-US" altLang="ko-KR" dirty="0"/>
              <a:t>, </a:t>
            </a:r>
            <a:r>
              <a:rPr lang="ko-KR" altLang="en-US" dirty="0"/>
              <a:t>입력영상의 좌표가 새롭게 배치될 </a:t>
            </a:r>
            <a:r>
              <a:rPr lang="ko-KR" altLang="en-US" dirty="0" smtClean="0"/>
              <a:t>해당 </a:t>
            </a:r>
            <a:r>
              <a:rPr lang="ko-KR" altLang="en-US" dirty="0"/>
              <a:t>목적영상의 좌표를 찾아서 </a:t>
            </a:r>
            <a:r>
              <a:rPr lang="ko-KR" altLang="en-US" dirty="0" err="1"/>
              <a:t>화소값을</a:t>
            </a:r>
            <a:r>
              <a:rPr lang="ko-KR" altLang="en-US" dirty="0"/>
              <a:t> 옮기는 과정을 말한다</a:t>
            </a:r>
            <a:r>
              <a:rPr lang="en-US" altLang="ko-KR" dirty="0"/>
              <a:t>. </a:t>
            </a:r>
            <a:r>
              <a:rPr lang="ko-KR" altLang="en-US" dirty="0"/>
              <a:t>순방향 사상</a:t>
            </a:r>
            <a:r>
              <a:rPr lang="en-US" altLang="ko-KR" dirty="0"/>
              <a:t>(</a:t>
            </a:r>
            <a:r>
              <a:rPr lang="en-US" altLang="ko-KR" dirty="0" smtClean="0"/>
              <a:t>forward mapping</a:t>
            </a:r>
            <a:r>
              <a:rPr lang="en-US" altLang="ko-KR" dirty="0"/>
              <a:t>)</a:t>
            </a:r>
            <a:r>
              <a:rPr lang="ko-KR" altLang="en-US" dirty="0"/>
              <a:t>과 역방향 사상</a:t>
            </a:r>
            <a:r>
              <a:rPr lang="en-US" altLang="ko-KR" dirty="0"/>
              <a:t>(reverse mapping)</a:t>
            </a:r>
            <a:r>
              <a:rPr lang="ko-KR" altLang="en-US" dirty="0"/>
              <a:t>의 두 가지 방식이 있다</a:t>
            </a:r>
            <a:r>
              <a:rPr lang="en-US" altLang="ko-KR" dirty="0"/>
              <a:t>.</a:t>
            </a:r>
          </a:p>
          <a:p>
            <a:r>
              <a:rPr lang="ko-KR" altLang="en-US" dirty="0" smtClean="0"/>
              <a:t>사상의 </a:t>
            </a:r>
            <a:r>
              <a:rPr lang="ko-KR" altLang="en-US" dirty="0"/>
              <a:t>과정에서 홀</a:t>
            </a:r>
            <a:r>
              <a:rPr lang="en-US" altLang="ko-KR" dirty="0"/>
              <a:t>(hole)</a:t>
            </a:r>
            <a:r>
              <a:rPr lang="ko-KR" altLang="en-US" dirty="0"/>
              <a:t>과 오버랩</a:t>
            </a:r>
            <a:r>
              <a:rPr lang="en-US" altLang="ko-KR" dirty="0"/>
              <a:t>(overlap)</a:t>
            </a:r>
            <a:r>
              <a:rPr lang="ko-KR" altLang="en-US" dirty="0"/>
              <a:t>이 발생할 수 있다</a:t>
            </a:r>
            <a:r>
              <a:rPr lang="en-US" altLang="ko-KR" dirty="0"/>
              <a:t>. </a:t>
            </a:r>
            <a:r>
              <a:rPr lang="ko-KR" altLang="en-US" dirty="0"/>
              <a:t>홀은 입력영상의 </a:t>
            </a:r>
            <a:r>
              <a:rPr lang="ko-KR" altLang="en-US" dirty="0" smtClean="0"/>
              <a:t>좌표들로 </a:t>
            </a:r>
            <a:r>
              <a:rPr lang="ko-KR" altLang="en-US" dirty="0"/>
              <a:t>목적영상의 좌표를 만드는 과정에서 사상되지 않은 </a:t>
            </a:r>
            <a:r>
              <a:rPr lang="ko-KR" altLang="en-US" dirty="0" err="1"/>
              <a:t>화소이다</a:t>
            </a:r>
            <a:r>
              <a:rPr lang="en-US" altLang="ko-KR" dirty="0"/>
              <a:t>. </a:t>
            </a:r>
            <a:r>
              <a:rPr lang="ko-KR" altLang="en-US" dirty="0"/>
              <a:t>오버랩은 원본 </a:t>
            </a:r>
            <a:r>
              <a:rPr lang="ko-KR" altLang="en-US" dirty="0" smtClean="0"/>
              <a:t>영상의 여러 </a:t>
            </a:r>
            <a:r>
              <a:rPr lang="ko-KR" altLang="en-US" dirty="0" err="1"/>
              <a:t>화소가</a:t>
            </a:r>
            <a:r>
              <a:rPr lang="ko-KR" altLang="en-US" dirty="0"/>
              <a:t> 목적영상의 한 </a:t>
            </a:r>
            <a:r>
              <a:rPr lang="ko-KR" altLang="en-US" dirty="0" err="1"/>
              <a:t>화소로</a:t>
            </a:r>
            <a:r>
              <a:rPr lang="ko-KR" altLang="en-US" dirty="0"/>
              <a:t> 사상되는 것을 말한다</a:t>
            </a:r>
            <a:r>
              <a:rPr lang="en-US" altLang="ko-KR" dirty="0"/>
              <a:t>.</a:t>
            </a:r>
          </a:p>
          <a:p>
            <a:r>
              <a:rPr lang="ko-KR" altLang="en-US" dirty="0" smtClean="0"/>
              <a:t>목적영상에서 </a:t>
            </a:r>
            <a:r>
              <a:rPr lang="ko-KR" altLang="en-US" dirty="0"/>
              <a:t>홀의 </a:t>
            </a:r>
            <a:r>
              <a:rPr lang="ko-KR" altLang="en-US" dirty="0" err="1"/>
              <a:t>화소들을</a:t>
            </a:r>
            <a:r>
              <a:rPr lang="ko-KR" altLang="en-US" dirty="0"/>
              <a:t> 채우고</a:t>
            </a:r>
            <a:r>
              <a:rPr lang="en-US" altLang="ko-KR" dirty="0"/>
              <a:t>, </a:t>
            </a:r>
            <a:r>
              <a:rPr lang="ko-KR" altLang="en-US" dirty="0"/>
              <a:t>오버랩이 되지 않게 </a:t>
            </a:r>
            <a:r>
              <a:rPr lang="ko-KR" altLang="en-US" dirty="0" err="1"/>
              <a:t>화소들을</a:t>
            </a:r>
            <a:r>
              <a:rPr lang="ko-KR" altLang="en-US" dirty="0"/>
              <a:t> 배치하여 </a:t>
            </a:r>
            <a:r>
              <a:rPr lang="ko-KR" altLang="en-US" dirty="0" smtClean="0"/>
              <a:t>목적영상을 만드는 </a:t>
            </a:r>
            <a:r>
              <a:rPr lang="ko-KR" altLang="en-US" dirty="0"/>
              <a:t>기법을 </a:t>
            </a:r>
            <a:r>
              <a:rPr lang="ko-KR" altLang="en-US" dirty="0" err="1"/>
              <a:t>보간법</a:t>
            </a:r>
            <a:r>
              <a:rPr lang="en-US" altLang="ko-KR" dirty="0"/>
              <a:t>(interpolation)</a:t>
            </a:r>
            <a:r>
              <a:rPr lang="ko-KR" altLang="en-US" dirty="0"/>
              <a:t>이라 하며</a:t>
            </a:r>
            <a:r>
              <a:rPr lang="en-US" altLang="ko-KR" dirty="0"/>
              <a:t>, </a:t>
            </a:r>
            <a:r>
              <a:rPr lang="ko-KR" altLang="en-US" dirty="0"/>
              <a:t>그 종류에는 </a:t>
            </a:r>
            <a:r>
              <a:rPr lang="ko-KR" altLang="en-US" dirty="0" err="1"/>
              <a:t>최근접</a:t>
            </a:r>
            <a:r>
              <a:rPr lang="ko-KR" altLang="en-US" dirty="0"/>
              <a:t> 이웃 </a:t>
            </a:r>
            <a:r>
              <a:rPr lang="ko-KR" altLang="en-US" dirty="0" err="1"/>
              <a:t>보간법</a:t>
            </a:r>
            <a:r>
              <a:rPr lang="en-US" altLang="ko-KR" dirty="0"/>
              <a:t>, </a:t>
            </a:r>
            <a:r>
              <a:rPr lang="ko-KR" altLang="en-US" dirty="0" smtClean="0"/>
              <a:t>양선형 </a:t>
            </a:r>
            <a:r>
              <a:rPr lang="ko-KR" altLang="en-US" dirty="0" err="1"/>
              <a:t>보간법</a:t>
            </a:r>
            <a:r>
              <a:rPr lang="en-US" altLang="ko-KR" dirty="0"/>
              <a:t>, 3</a:t>
            </a:r>
            <a:r>
              <a:rPr lang="ko-KR" altLang="en-US" dirty="0"/>
              <a:t>차 회선 </a:t>
            </a:r>
            <a:r>
              <a:rPr lang="ko-KR" altLang="en-US" dirty="0" err="1"/>
              <a:t>보간법</a:t>
            </a:r>
            <a:r>
              <a:rPr lang="ko-KR" altLang="en-US" dirty="0"/>
              <a:t> 등 다양한 방법이 있다</a:t>
            </a:r>
            <a:r>
              <a:rPr lang="en-US" altLang="ko-KR" dirty="0"/>
              <a:t>.</a:t>
            </a:r>
          </a:p>
          <a:p>
            <a:r>
              <a:rPr lang="ko-KR" altLang="en-US" dirty="0" err="1" smtClean="0"/>
              <a:t>최근접</a:t>
            </a:r>
            <a:r>
              <a:rPr lang="ko-KR" altLang="en-US" dirty="0" smtClean="0"/>
              <a:t> </a:t>
            </a:r>
            <a:r>
              <a:rPr lang="ko-KR" altLang="en-US" dirty="0"/>
              <a:t>이웃 </a:t>
            </a:r>
            <a:r>
              <a:rPr lang="ko-KR" altLang="en-US" dirty="0" err="1"/>
              <a:t>보간법은</a:t>
            </a:r>
            <a:r>
              <a:rPr lang="ko-KR" altLang="en-US" dirty="0"/>
              <a:t> 목적영상을 만드는 과정에서 홀이 되어 할당 받지 못하는 </a:t>
            </a:r>
            <a:r>
              <a:rPr lang="ko-KR" altLang="en-US" dirty="0" err="1" smtClean="0"/>
              <a:t>화소들의</a:t>
            </a:r>
            <a:r>
              <a:rPr lang="ko-KR" altLang="en-US" dirty="0" smtClean="0"/>
              <a:t> </a:t>
            </a:r>
            <a:r>
              <a:rPr lang="ko-KR" altLang="en-US" dirty="0"/>
              <a:t>값을 찾을 때</a:t>
            </a:r>
            <a:r>
              <a:rPr lang="en-US" altLang="ko-KR" dirty="0"/>
              <a:t>, </a:t>
            </a:r>
            <a:r>
              <a:rPr lang="ko-KR" altLang="en-US" dirty="0"/>
              <a:t>목적영상의 </a:t>
            </a:r>
            <a:r>
              <a:rPr lang="ko-KR" altLang="en-US" dirty="0" err="1"/>
              <a:t>화소에</a:t>
            </a:r>
            <a:r>
              <a:rPr lang="ko-KR" altLang="en-US" dirty="0"/>
              <a:t> 가장 가깝게 이웃한 입력영상의 </a:t>
            </a:r>
            <a:r>
              <a:rPr lang="ko-KR" altLang="en-US" dirty="0" err="1"/>
              <a:t>화소값을</a:t>
            </a:r>
            <a:r>
              <a:rPr lang="ko-KR" altLang="en-US" dirty="0"/>
              <a:t> </a:t>
            </a:r>
            <a:r>
              <a:rPr lang="ko-KR" altLang="en-US" dirty="0" smtClean="0"/>
              <a:t>가져오는 </a:t>
            </a:r>
            <a:r>
              <a:rPr lang="ko-KR" altLang="en-US" dirty="0"/>
              <a:t>방법이다</a:t>
            </a:r>
            <a:r>
              <a:rPr lang="en-US" altLang="ko-KR" dirty="0"/>
              <a:t>. </a:t>
            </a:r>
            <a:r>
              <a:rPr lang="ko-KR" altLang="en-US" dirty="0"/>
              <a:t>양선형 </a:t>
            </a:r>
            <a:r>
              <a:rPr lang="ko-KR" altLang="en-US" dirty="0" err="1"/>
              <a:t>보간법은</a:t>
            </a:r>
            <a:r>
              <a:rPr lang="ko-KR" altLang="en-US" dirty="0"/>
              <a:t> 선형 보간을 두 번에 걸쳐서 수행하기에 붙여진 </a:t>
            </a:r>
            <a:r>
              <a:rPr lang="ko-KR" altLang="en-US" dirty="0" smtClean="0"/>
              <a:t>이름이다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127490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단원 요약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OpneCV</a:t>
            </a:r>
            <a:r>
              <a:rPr lang="ko-KR" altLang="en-US" dirty="0"/>
              <a:t>에서는 </a:t>
            </a:r>
            <a:r>
              <a:rPr lang="en-US" altLang="ko-KR" dirty="0"/>
              <a:t>cv::resize(), cv::remap(), cv::</a:t>
            </a:r>
            <a:r>
              <a:rPr lang="en-US" altLang="ko-KR" dirty="0" err="1"/>
              <a:t>warpAffine</a:t>
            </a:r>
            <a:r>
              <a:rPr lang="en-US" altLang="ko-KR" dirty="0"/>
              <a:t>(), cv::</a:t>
            </a:r>
            <a:r>
              <a:rPr lang="en-US" altLang="ko-KR" dirty="0" err="1"/>
              <a:t>warpPerspective</a:t>
            </a:r>
            <a:r>
              <a:rPr lang="en-US" altLang="ko-KR" dirty="0"/>
              <a:t>() </a:t>
            </a:r>
            <a:r>
              <a:rPr lang="ko-KR" altLang="en-US" dirty="0"/>
              <a:t>등과 같이 영상을 변환하는 함수에서 보간을 위한 </a:t>
            </a:r>
            <a:r>
              <a:rPr lang="en-US" altLang="ko-KR" dirty="0"/>
              <a:t>flag </a:t>
            </a:r>
            <a:r>
              <a:rPr lang="ko-KR" altLang="en-US" dirty="0"/>
              <a:t>옵션을 제공한다</a:t>
            </a:r>
            <a:r>
              <a:rPr lang="en-US" altLang="ko-KR" dirty="0"/>
              <a:t>. </a:t>
            </a:r>
            <a:r>
              <a:rPr lang="ko-KR" altLang="en-US" dirty="0"/>
              <a:t>대표적으로‘</a:t>
            </a:r>
            <a:r>
              <a:rPr lang="en-US" altLang="ko-KR" dirty="0"/>
              <a:t>INTER_NEAREST’</a:t>
            </a:r>
            <a:r>
              <a:rPr lang="ko-KR" altLang="en-US" dirty="0"/>
              <a:t>는 </a:t>
            </a:r>
            <a:r>
              <a:rPr lang="ko-KR" altLang="en-US" dirty="0" err="1"/>
              <a:t>최근접</a:t>
            </a:r>
            <a:r>
              <a:rPr lang="ko-KR" altLang="en-US" dirty="0"/>
              <a:t> 이웃 보간이며</a:t>
            </a:r>
            <a:r>
              <a:rPr lang="en-US" altLang="ko-KR" dirty="0"/>
              <a:t>, ‘INTER_LINEAR’</a:t>
            </a:r>
            <a:r>
              <a:rPr lang="ko-KR" altLang="en-US" dirty="0"/>
              <a:t>는 양선형 보간이며</a:t>
            </a:r>
            <a:r>
              <a:rPr lang="en-US" altLang="ko-KR" dirty="0"/>
              <a:t>, </a:t>
            </a:r>
            <a:r>
              <a:rPr lang="ko-KR" altLang="en-US" dirty="0"/>
              <a:t>‘</a:t>
            </a:r>
            <a:r>
              <a:rPr lang="en-US" altLang="ko-KR" dirty="0"/>
              <a:t>INTER_CUBIC’</a:t>
            </a:r>
            <a:r>
              <a:rPr lang="ko-KR" altLang="en-US" dirty="0"/>
              <a:t>는 </a:t>
            </a:r>
            <a:r>
              <a:rPr lang="ko-KR" altLang="en-US" dirty="0" err="1"/>
              <a:t>바이큐빅</a:t>
            </a:r>
            <a:r>
              <a:rPr lang="ko-KR" altLang="en-US" dirty="0"/>
              <a:t> 보간이다</a:t>
            </a:r>
            <a:r>
              <a:rPr lang="en-US" altLang="ko-KR" dirty="0"/>
              <a:t>.</a:t>
            </a:r>
            <a:endParaRPr lang="ko-KR" altLang="en-US" dirty="0"/>
          </a:p>
          <a:p>
            <a:r>
              <a:rPr lang="en-US" altLang="ko-KR" dirty="0" smtClean="0"/>
              <a:t>2×3 </a:t>
            </a:r>
            <a:r>
              <a:rPr lang="ko-KR" altLang="en-US" dirty="0"/>
              <a:t>크기의 </a:t>
            </a:r>
            <a:r>
              <a:rPr lang="ko-KR" altLang="en-US" dirty="0" err="1"/>
              <a:t>어파인</a:t>
            </a:r>
            <a:r>
              <a:rPr lang="ko-KR" altLang="en-US" dirty="0"/>
              <a:t> 변환 행렬을 이용해서 회전</a:t>
            </a:r>
            <a:r>
              <a:rPr lang="en-US" altLang="ko-KR" dirty="0"/>
              <a:t>, </a:t>
            </a:r>
            <a:r>
              <a:rPr lang="ko-KR" altLang="en-US" dirty="0"/>
              <a:t>크기변경</a:t>
            </a:r>
            <a:r>
              <a:rPr lang="en-US" altLang="ko-KR" dirty="0"/>
              <a:t>, </a:t>
            </a:r>
            <a:r>
              <a:rPr lang="ko-KR" altLang="en-US" dirty="0"/>
              <a:t>평행이동 등을 복합적으로 </a:t>
            </a:r>
            <a:r>
              <a:rPr lang="ko-KR" altLang="en-US" dirty="0" smtClean="0"/>
              <a:t>수행할 </a:t>
            </a:r>
            <a:r>
              <a:rPr lang="ko-KR" altLang="en-US" dirty="0"/>
              <a:t>수 있다</a:t>
            </a:r>
            <a:r>
              <a:rPr lang="en-US" altLang="ko-KR" dirty="0"/>
              <a:t>. </a:t>
            </a:r>
            <a:r>
              <a:rPr lang="en-US" altLang="ko-KR" dirty="0" err="1"/>
              <a:t>OpenCV</a:t>
            </a:r>
            <a:r>
              <a:rPr lang="ko-KR" altLang="en-US" dirty="0"/>
              <a:t>에서는 </a:t>
            </a:r>
            <a:r>
              <a:rPr lang="en-US" altLang="ko-KR" dirty="0"/>
              <a:t>cv::</a:t>
            </a:r>
            <a:r>
              <a:rPr lang="en-US" altLang="ko-KR" dirty="0" err="1"/>
              <a:t>getAffineTransform</a:t>
            </a:r>
            <a:r>
              <a:rPr lang="en-US" altLang="ko-KR" dirty="0"/>
              <a:t>()</a:t>
            </a:r>
            <a:r>
              <a:rPr lang="ko-KR" altLang="en-US" dirty="0"/>
              <a:t>와 </a:t>
            </a:r>
            <a:r>
              <a:rPr lang="en-US" altLang="ko-KR" dirty="0" smtClean="0"/>
              <a:t>getRotationMatrix2D() </a:t>
            </a:r>
            <a:r>
              <a:rPr lang="ko-KR" altLang="en-US" dirty="0" smtClean="0"/>
              <a:t>함수로 </a:t>
            </a:r>
            <a:r>
              <a:rPr lang="ko-KR" altLang="en-US" dirty="0" err="1"/>
              <a:t>어파인</a:t>
            </a:r>
            <a:r>
              <a:rPr lang="ko-KR" altLang="en-US" dirty="0"/>
              <a:t> 변환 행렬을 만들며</a:t>
            </a:r>
            <a:r>
              <a:rPr lang="en-US" altLang="ko-KR" dirty="0"/>
              <a:t>, cv::</a:t>
            </a:r>
            <a:r>
              <a:rPr lang="en-US" altLang="ko-KR" dirty="0" err="1"/>
              <a:t>warpAffine</a:t>
            </a:r>
            <a:r>
              <a:rPr lang="en-US" altLang="ko-KR" dirty="0"/>
              <a:t>() </a:t>
            </a:r>
            <a:r>
              <a:rPr lang="ko-KR" altLang="en-US" dirty="0"/>
              <a:t>함수로 </a:t>
            </a:r>
            <a:r>
              <a:rPr lang="ko-KR" altLang="en-US" dirty="0" err="1"/>
              <a:t>어파인</a:t>
            </a:r>
            <a:r>
              <a:rPr lang="ko-KR" altLang="en-US" dirty="0"/>
              <a:t> 변환을 수행한다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r>
              <a:rPr lang="ko-KR" altLang="en-US" dirty="0" smtClean="0"/>
              <a:t>원근법은 </a:t>
            </a:r>
            <a:r>
              <a:rPr lang="ko-KR" altLang="en-US" dirty="0"/>
              <a:t>눈에 보이는 </a:t>
            </a:r>
            <a:r>
              <a:rPr lang="en-US" altLang="ko-KR" dirty="0"/>
              <a:t>3</a:t>
            </a:r>
            <a:r>
              <a:rPr lang="ko-KR" altLang="en-US" dirty="0"/>
              <a:t>차원의 세계를 </a:t>
            </a:r>
            <a:r>
              <a:rPr lang="en-US" altLang="ko-KR" dirty="0"/>
              <a:t>2</a:t>
            </a:r>
            <a:r>
              <a:rPr lang="ko-KR" altLang="en-US" dirty="0"/>
              <a:t>차원의 평면으로 옮길 때에 관찰자가 보는 것 </a:t>
            </a:r>
            <a:r>
              <a:rPr lang="ko-KR" altLang="en-US" dirty="0" smtClean="0"/>
              <a:t>그대로 </a:t>
            </a:r>
            <a:r>
              <a:rPr lang="ko-KR" altLang="en-US" dirty="0"/>
              <a:t>사물과의 거리를 반영하여 그리는 방법을 말한다</a:t>
            </a:r>
            <a:r>
              <a:rPr lang="en-US" altLang="ko-KR" dirty="0"/>
              <a:t>. </a:t>
            </a:r>
            <a:r>
              <a:rPr lang="ko-KR" altLang="en-US" dirty="0"/>
              <a:t>그리고 이 원근법을 영상 </a:t>
            </a:r>
            <a:r>
              <a:rPr lang="ko-KR" altLang="en-US" dirty="0" err="1" smtClean="0"/>
              <a:t>좌표계에서</a:t>
            </a:r>
            <a:r>
              <a:rPr lang="ko-KR" altLang="en-US" dirty="0" smtClean="0"/>
              <a:t> </a:t>
            </a:r>
            <a:r>
              <a:rPr lang="ko-KR" altLang="en-US" dirty="0"/>
              <a:t>표현하는 것이 원근 투시 변환이다</a:t>
            </a:r>
            <a:r>
              <a:rPr lang="en-US" altLang="ko-KR" dirty="0"/>
              <a:t>. </a:t>
            </a:r>
            <a:r>
              <a:rPr lang="ko-KR" altLang="en-US" dirty="0"/>
              <a:t>원근 변환에서는 주로 동차 </a:t>
            </a:r>
            <a:r>
              <a:rPr lang="ko-KR" altLang="en-US" dirty="0" err="1"/>
              <a:t>좌표계를</a:t>
            </a:r>
            <a:r>
              <a:rPr lang="ko-KR" altLang="en-US" dirty="0"/>
              <a:t> </a:t>
            </a:r>
            <a:r>
              <a:rPr lang="ko-KR" altLang="en-US" dirty="0" smtClean="0"/>
              <a:t>사용하는 것이 </a:t>
            </a:r>
            <a:r>
              <a:rPr lang="ko-KR" altLang="en-US" dirty="0"/>
              <a:t>편리하다</a:t>
            </a:r>
            <a:r>
              <a:rPr lang="en-US" altLang="ko-KR" dirty="0"/>
              <a:t>.</a:t>
            </a:r>
          </a:p>
          <a:p>
            <a:r>
              <a:rPr lang="en-US" altLang="ko-KR" dirty="0" err="1" smtClean="0"/>
              <a:t>OpenCV</a:t>
            </a:r>
            <a:r>
              <a:rPr lang="ko-KR" altLang="en-US" dirty="0"/>
              <a:t>에서는 </a:t>
            </a:r>
            <a:r>
              <a:rPr lang="en-US" altLang="ko-KR" dirty="0"/>
              <a:t>cv::</a:t>
            </a:r>
            <a:r>
              <a:rPr lang="en-US" altLang="ko-KR" dirty="0" err="1"/>
              <a:t>getPerspectiveTransform</a:t>
            </a:r>
            <a:r>
              <a:rPr lang="en-US" altLang="ko-KR" dirty="0"/>
              <a:t>() </a:t>
            </a:r>
            <a:r>
              <a:rPr lang="ko-KR" altLang="en-US" dirty="0"/>
              <a:t>함수로 원근 변환 행렬을 계산하며</a:t>
            </a:r>
            <a:r>
              <a:rPr lang="en-US" altLang="ko-KR" dirty="0" smtClean="0"/>
              <a:t>, cv</a:t>
            </a:r>
            <a:r>
              <a:rPr lang="en-US" altLang="ko-KR" dirty="0"/>
              <a:t>::</a:t>
            </a:r>
            <a:r>
              <a:rPr lang="en-US" altLang="ko-KR" dirty="0" err="1"/>
              <a:t>warpPerspective</a:t>
            </a:r>
            <a:r>
              <a:rPr lang="en-US" altLang="ko-KR" dirty="0"/>
              <a:t>() </a:t>
            </a:r>
            <a:r>
              <a:rPr lang="ko-KR" altLang="en-US" dirty="0"/>
              <a:t>함수는 원근변환 행렬에 따라서 원근변환을 수행한다</a:t>
            </a:r>
            <a:r>
              <a:rPr lang="en-US" altLang="ko-KR" dirty="0"/>
              <a:t>. </a:t>
            </a:r>
            <a:r>
              <a:rPr lang="ko-KR" altLang="en-US" dirty="0" smtClean="0"/>
              <a:t>또한 </a:t>
            </a:r>
            <a:r>
              <a:rPr lang="en-US" altLang="ko-KR" dirty="0" smtClean="0"/>
              <a:t>cv</a:t>
            </a:r>
            <a:r>
              <a:rPr lang="en-US" altLang="ko-KR" dirty="0"/>
              <a:t>::transform() </a:t>
            </a:r>
            <a:r>
              <a:rPr lang="ko-KR" altLang="en-US" dirty="0"/>
              <a:t>함수는 입력영상의 </a:t>
            </a:r>
            <a:r>
              <a:rPr lang="en-US" altLang="ko-KR" dirty="0"/>
              <a:t>4</a:t>
            </a:r>
            <a:r>
              <a:rPr lang="ko-KR" altLang="en-US" dirty="0"/>
              <a:t>개 좌표와 원근 행렬을 인수로 입력하면 </a:t>
            </a:r>
            <a:r>
              <a:rPr lang="ko-KR" altLang="en-US" dirty="0" err="1" smtClean="0"/>
              <a:t>원근변환된</a:t>
            </a:r>
            <a:r>
              <a:rPr lang="ko-KR" altLang="en-US" dirty="0" smtClean="0"/>
              <a:t> </a:t>
            </a:r>
            <a:r>
              <a:rPr lang="ko-KR" altLang="en-US" dirty="0"/>
              <a:t>좌표를 반환해 준다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72573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8.2 </a:t>
            </a:r>
            <a:r>
              <a:rPr lang="ko-KR" altLang="en-US" dirty="0"/>
              <a:t>크기 변경 </a:t>
            </a:r>
            <a:r>
              <a:rPr lang="en-US" altLang="ko-KR" dirty="0"/>
              <a:t>(</a:t>
            </a:r>
            <a:r>
              <a:rPr lang="ko-KR" altLang="en-US" dirty="0"/>
              <a:t>확대</a:t>
            </a:r>
            <a:r>
              <a:rPr lang="en-US" altLang="ko-KR" dirty="0"/>
              <a:t>/</a:t>
            </a:r>
            <a:r>
              <a:rPr lang="ko-KR" altLang="en-US" dirty="0"/>
              <a:t>축소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크기 변경</a:t>
            </a:r>
            <a:r>
              <a:rPr lang="en-US" altLang="ko-KR" dirty="0"/>
              <a:t>(scaling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dirty="0" smtClean="0"/>
              <a:t>입력영상의 </a:t>
            </a:r>
            <a:r>
              <a:rPr lang="ko-KR" altLang="en-US" dirty="0"/>
              <a:t>가로와 세로로 크기를 변경해서 </a:t>
            </a:r>
            <a:r>
              <a:rPr lang="ko-KR" altLang="en-US" dirty="0" smtClean="0"/>
              <a:t>목적영상을 만드는 방법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입력영상보다 </a:t>
            </a:r>
            <a:r>
              <a:rPr lang="ko-KR" altLang="en-US" dirty="0"/>
              <a:t>변경하고자 하는 영상의 크기가 커지면 </a:t>
            </a:r>
            <a:r>
              <a:rPr lang="ko-KR" altLang="en-US" dirty="0" smtClean="0"/>
              <a:t>확대</a:t>
            </a:r>
            <a:r>
              <a:rPr lang="en-US" altLang="ko-KR" dirty="0" smtClean="0"/>
              <a:t>, </a:t>
            </a:r>
            <a:r>
              <a:rPr lang="ko-KR" altLang="en-US" dirty="0" smtClean="0"/>
              <a:t>작아지면 축소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r>
              <a:rPr lang="ko-KR" altLang="en-US" dirty="0" smtClean="0"/>
              <a:t>크기 변경 수식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변경 비율 및 변경 크기 이용</a:t>
            </a:r>
            <a:endParaRPr lang="ko-KR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6" y="4027626"/>
            <a:ext cx="2090261" cy="8415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2" y="3967799"/>
            <a:ext cx="3981450" cy="8777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13529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8.2 </a:t>
            </a:r>
            <a:r>
              <a:rPr lang="ko-KR" altLang="en-US" dirty="0"/>
              <a:t>크기 변경 </a:t>
            </a:r>
            <a:r>
              <a:rPr lang="en-US" altLang="ko-KR" dirty="0"/>
              <a:t>(</a:t>
            </a:r>
            <a:r>
              <a:rPr lang="ko-KR" altLang="en-US" dirty="0"/>
              <a:t>확대</a:t>
            </a:r>
            <a:r>
              <a:rPr lang="en-US" altLang="ko-KR" dirty="0"/>
              <a:t>/</a:t>
            </a:r>
            <a:r>
              <a:rPr lang="ko-KR" altLang="en-US" dirty="0"/>
              <a:t>축소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841"/>
          <a:stretch/>
        </p:blipFill>
        <p:spPr bwMode="auto">
          <a:xfrm>
            <a:off x="619449" y="620688"/>
            <a:ext cx="7289452" cy="5904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모서리가 둥근 사각형 설명선 4"/>
          <p:cNvSpPr/>
          <p:nvPr/>
        </p:nvSpPr>
        <p:spPr>
          <a:xfrm>
            <a:off x="3403075" y="1340768"/>
            <a:ext cx="1988172" cy="489679"/>
          </a:xfrm>
          <a:prstGeom prst="wedgeRoundRectCallout">
            <a:avLst>
              <a:gd name="adj1" fmla="val -10624"/>
              <a:gd name="adj2" fmla="val 123326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 fontAlgn="base"/>
            <a:r>
              <a:rPr lang="ko-KR" altLang="en-US" sz="150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변경될 목적영상의 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크기를 이용해서 </a:t>
            </a:r>
            <a:endParaRPr lang="en-US" altLang="ko-KR" sz="1500" dirty="0" smtClean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fontAlgn="base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크기 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변경을 수행하는 함수</a:t>
            </a:r>
            <a:endParaRPr lang="en-US" altLang="ko-KR" sz="15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모서리가 둥근 사각형 설명선 6"/>
          <p:cNvSpPr/>
          <p:nvPr/>
        </p:nvSpPr>
        <p:spPr>
          <a:xfrm>
            <a:off x="5292080" y="5589240"/>
            <a:ext cx="927496" cy="404694"/>
          </a:xfrm>
          <a:prstGeom prst="wedgeRoundRectCallout">
            <a:avLst>
              <a:gd name="adj1" fmla="val -64698"/>
              <a:gd name="adj2" fmla="val -91702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 fontAlgn="base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원본영상 좌표</a:t>
            </a:r>
            <a:endParaRPr lang="en-US" altLang="ko-KR" sz="15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2708400" y="5517232"/>
            <a:ext cx="927496" cy="404694"/>
          </a:xfrm>
          <a:prstGeom prst="wedgeRoundRectCallout">
            <a:avLst>
              <a:gd name="adj1" fmla="val -64698"/>
              <a:gd name="adj2" fmla="val -91702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 fontAlgn="base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목적영상 좌표</a:t>
            </a:r>
            <a:endParaRPr lang="en-US" altLang="ko-KR" sz="15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4897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8.2 </a:t>
            </a:r>
            <a:r>
              <a:rPr lang="ko-KR" altLang="en-US" dirty="0"/>
              <a:t>크기 변경 </a:t>
            </a:r>
            <a:r>
              <a:rPr lang="en-US" altLang="ko-KR" dirty="0"/>
              <a:t>(</a:t>
            </a:r>
            <a:r>
              <a:rPr lang="ko-KR" altLang="en-US" dirty="0"/>
              <a:t>확대</a:t>
            </a:r>
            <a:r>
              <a:rPr lang="en-US" altLang="ko-KR" dirty="0"/>
              <a:t>/</a:t>
            </a:r>
            <a:r>
              <a:rPr lang="ko-KR" altLang="en-US" dirty="0"/>
              <a:t>축소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048"/>
          <a:stretch/>
        </p:blipFill>
        <p:spPr bwMode="auto">
          <a:xfrm>
            <a:off x="721668" y="1412776"/>
            <a:ext cx="7334529" cy="4464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모서리가 둥근 사각형 설명선 4"/>
          <p:cNvSpPr/>
          <p:nvPr/>
        </p:nvSpPr>
        <p:spPr>
          <a:xfrm>
            <a:off x="4060715" y="5157192"/>
            <a:ext cx="1807429" cy="367904"/>
          </a:xfrm>
          <a:prstGeom prst="wedgeRoundRectCallout">
            <a:avLst>
              <a:gd name="adj1" fmla="val -64698"/>
              <a:gd name="adj2" fmla="val -91702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 fontAlgn="base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영상이 작아서 윈도우 크기 확대</a:t>
            </a:r>
            <a:endParaRPr lang="en-US" altLang="ko-KR" sz="15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894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가을">
  <a:themeElements>
    <a:clrScheme name="가을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가을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가을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7380</TotalTime>
  <Words>2010</Words>
  <Application>Microsoft Office PowerPoint</Application>
  <PresentationFormat>화면 슬라이드 쇼(4:3)</PresentationFormat>
  <Paragraphs>319</Paragraphs>
  <Slides>64</Slides>
  <Notes>2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64</vt:i4>
      </vt:variant>
    </vt:vector>
  </HeadingPairs>
  <TitlesOfParts>
    <vt:vector size="65" baseType="lpstr">
      <vt:lpstr>가을</vt:lpstr>
      <vt:lpstr>CHAPTER 08 기하학 처리</vt:lpstr>
      <vt:lpstr>contents</vt:lpstr>
      <vt:lpstr>8.1 사상</vt:lpstr>
      <vt:lpstr>8.1 사상</vt:lpstr>
      <vt:lpstr>8.1 사상</vt:lpstr>
      <vt:lpstr>8.2 크기 변경(확대/축소)</vt:lpstr>
      <vt:lpstr>8.2 크기 변경 (확대/축소)</vt:lpstr>
      <vt:lpstr>8.2 크기 변경 (확대/축소)</vt:lpstr>
      <vt:lpstr>8.2 크기 변경 (확대/축소)</vt:lpstr>
      <vt:lpstr>8.2 크기 변경 (확대/축소)</vt:lpstr>
      <vt:lpstr>8.3 보간</vt:lpstr>
      <vt:lpstr>8.3 보간</vt:lpstr>
      <vt:lpstr>8.3.1 최근접 이웃 보간법</vt:lpstr>
      <vt:lpstr>8.3.1 최근접 이웃 보간법</vt:lpstr>
      <vt:lpstr>8.3.1 최근접 이웃 보간법</vt:lpstr>
      <vt:lpstr>8.3.2 양선형 보간법</vt:lpstr>
      <vt:lpstr>8.3.2 양선형 보간법</vt:lpstr>
      <vt:lpstr>8.3.2 양선형 보간법</vt:lpstr>
      <vt:lpstr>8.3.2 양선형 보간법</vt:lpstr>
      <vt:lpstr>8.3.2 양선형 보간법</vt:lpstr>
      <vt:lpstr>8.3.2 양선형 보간법</vt:lpstr>
      <vt:lpstr>8.3.2 양선형 보간법</vt:lpstr>
      <vt:lpstr>8.3.2 양선형 보간법</vt:lpstr>
      <vt:lpstr>8.4 평행이동</vt:lpstr>
      <vt:lpstr>8.4 평행이동</vt:lpstr>
      <vt:lpstr>8.4 평행이동</vt:lpstr>
      <vt:lpstr>8.4 평행이동</vt:lpstr>
      <vt:lpstr>8.5 회전</vt:lpstr>
      <vt:lpstr>8.5 회전</vt:lpstr>
      <vt:lpstr>8.5 회전</vt:lpstr>
      <vt:lpstr>8.5 회전</vt:lpstr>
      <vt:lpstr>8.5 회전</vt:lpstr>
      <vt:lpstr>8.5 회전</vt:lpstr>
      <vt:lpstr>8.5 회전 - 심화예제</vt:lpstr>
      <vt:lpstr>8.5 회전 - 심화예제</vt:lpstr>
      <vt:lpstr>8.5 회전 - 심화예제</vt:lpstr>
      <vt:lpstr>8.5 회전 - 심화예제</vt:lpstr>
      <vt:lpstr>8.5 회전 - 심화예제</vt:lpstr>
      <vt:lpstr>8.6 행렬 연산을 통한 기하학 변환 – 어파인 변환</vt:lpstr>
      <vt:lpstr>8.6 행렬 연산을 통한 기하학 변환–어파인 변환</vt:lpstr>
      <vt:lpstr>8.6 행렬 연산을 통한 기하학 변환–어파인 변환</vt:lpstr>
      <vt:lpstr>8.6 행렬 연산을 통한 기하학 변환–어파인 변환</vt:lpstr>
      <vt:lpstr>8.6 행렬 연산을 통한 기하학 변환–어파인 변환</vt:lpstr>
      <vt:lpstr>8.6 행렬 연산을 통한 기하학 변환–어파인 변환</vt:lpstr>
      <vt:lpstr>8.6 행렬 연산을 통한 기하학 변환–어파인 변환</vt:lpstr>
      <vt:lpstr>8.6 행렬 연산을 통한 기하학 변환–어파인 변환</vt:lpstr>
      <vt:lpstr>8.6 행렬 연산을 통한 기하학 변환–어파인 변환</vt:lpstr>
      <vt:lpstr>8.6 행렬 연산을 통한 기하학 변환–어파인 변환</vt:lpstr>
      <vt:lpstr>8.6 행렬 연산을 통한 기하학 변환–어파인 변환</vt:lpstr>
      <vt:lpstr>8.6 행렬 연산을 통한 기하학 변환–어파인 변환</vt:lpstr>
      <vt:lpstr>8.7 원근 투시(투영) 변환</vt:lpstr>
      <vt:lpstr>8.7 원근 투시(투영) 변환</vt:lpstr>
      <vt:lpstr>8.7 원근 투시(투영) 변환</vt:lpstr>
      <vt:lpstr>8.7 원근 투시(투영) 변환</vt:lpstr>
      <vt:lpstr>8.7 원근 투시(투영) 변환</vt:lpstr>
      <vt:lpstr>8.7 원근 투시(투영) 변환</vt:lpstr>
      <vt:lpstr>8.7 원근 투시(투영) 변환</vt:lpstr>
      <vt:lpstr>8.7 원근 투시(투영) 변환</vt:lpstr>
      <vt:lpstr>8.7 원근 투시(투영) 변환 - 심화예제</vt:lpstr>
      <vt:lpstr>8.7 원근 투시(투영) 변환</vt:lpstr>
      <vt:lpstr>8.7 원근 투시(투영) 변환</vt:lpstr>
      <vt:lpstr>8.7 원근 투시(투영) 변환</vt:lpstr>
      <vt:lpstr>단원 요약</vt:lpstr>
      <vt:lpstr>단원 요약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bae22</dc:creator>
  <cp:lastModifiedBy>bae22</cp:lastModifiedBy>
  <cp:revision>2120</cp:revision>
  <dcterms:created xsi:type="dcterms:W3CDTF">2017-02-21T08:17:22Z</dcterms:created>
  <dcterms:modified xsi:type="dcterms:W3CDTF">2017-03-06T11:30:23Z</dcterms:modified>
</cp:coreProperties>
</file>